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62"/>
  </p:notesMasterIdLst>
  <p:handoutMasterIdLst>
    <p:handoutMasterId r:id="rId63"/>
  </p:handoutMasterIdLst>
  <p:sldIdLst>
    <p:sldId id="1429" r:id="rId5"/>
    <p:sldId id="343" r:id="rId6"/>
    <p:sldId id="1419" r:id="rId7"/>
    <p:sldId id="363" r:id="rId8"/>
    <p:sldId id="1497" r:id="rId9"/>
    <p:sldId id="1454" r:id="rId10"/>
    <p:sldId id="271" r:id="rId11"/>
    <p:sldId id="273" r:id="rId12"/>
    <p:sldId id="1531" r:id="rId13"/>
    <p:sldId id="1431" r:id="rId14"/>
    <p:sldId id="1444" r:id="rId15"/>
    <p:sldId id="1455" r:id="rId16"/>
    <p:sldId id="1476" r:id="rId17"/>
    <p:sldId id="1456" r:id="rId18"/>
    <p:sldId id="1527" r:id="rId19"/>
    <p:sldId id="355" r:id="rId20"/>
    <p:sldId id="1525" r:id="rId21"/>
    <p:sldId id="1457" r:id="rId22"/>
    <p:sldId id="1461" r:id="rId23"/>
    <p:sldId id="1528" r:id="rId24"/>
    <p:sldId id="1463" r:id="rId25"/>
    <p:sldId id="1469" r:id="rId26"/>
    <p:sldId id="1490" r:id="rId27"/>
    <p:sldId id="1467" r:id="rId28"/>
    <p:sldId id="1491" r:id="rId29"/>
    <p:sldId id="1470" r:id="rId30"/>
    <p:sldId id="1492" r:id="rId31"/>
    <p:sldId id="1471" r:id="rId32"/>
    <p:sldId id="1489" r:id="rId33"/>
    <p:sldId id="1464" r:id="rId34"/>
    <p:sldId id="1529" r:id="rId35"/>
    <p:sldId id="1465" r:id="rId36"/>
    <p:sldId id="1515" r:id="rId37"/>
    <p:sldId id="1516" r:id="rId38"/>
    <p:sldId id="1513" r:id="rId39"/>
    <p:sldId id="1514" r:id="rId40"/>
    <p:sldId id="1517" r:id="rId41"/>
    <p:sldId id="1518" r:id="rId42"/>
    <p:sldId id="1519" r:id="rId43"/>
    <p:sldId id="1520" r:id="rId44"/>
    <p:sldId id="1523" r:id="rId45"/>
    <p:sldId id="1508" r:id="rId46"/>
    <p:sldId id="1496" r:id="rId47"/>
    <p:sldId id="1512" r:id="rId48"/>
    <p:sldId id="1521" r:id="rId49"/>
    <p:sldId id="1500" r:id="rId50"/>
    <p:sldId id="1530" r:id="rId51"/>
    <p:sldId id="1474" r:id="rId52"/>
    <p:sldId id="1481" r:id="rId53"/>
    <p:sldId id="1482" r:id="rId54"/>
    <p:sldId id="1522" r:id="rId55"/>
    <p:sldId id="1502" r:id="rId56"/>
    <p:sldId id="1503" r:id="rId57"/>
    <p:sldId id="1504" r:id="rId58"/>
    <p:sldId id="1532" r:id="rId59"/>
    <p:sldId id="1533" r:id="rId60"/>
    <p:sldId id="1511" r:id="rId6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gli Gallardo" initials="NG" lastIdx="16" clrIdx="0"/>
  <p:cmAuthor id="1" name="Mefi Rojas - CID Gallup" initials="MR-CG" lastIdx="1" clrIdx="1">
    <p:extLst>
      <p:ext uri="{19B8F6BF-5375-455C-9EA6-DF929625EA0E}">
        <p15:presenceInfo xmlns:p15="http://schemas.microsoft.com/office/powerpoint/2012/main" userId="S::mrojas@cidgallup.com::4965a292-7f21-4e34-9166-d863038420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065"/>
    <a:srgbClr val="255C65"/>
    <a:srgbClr val="2D6C79"/>
    <a:srgbClr val="254E61"/>
    <a:srgbClr val="1A2843"/>
    <a:srgbClr val="1D2944"/>
    <a:srgbClr val="A93139"/>
    <a:srgbClr val="7E1E24"/>
    <a:srgbClr val="295C6C"/>
    <a:srgbClr val="1E3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8CE9C-5B65-469A-3445-B963DD35E015}" v="52" dt="2020-07-16T15:52:55.9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96291" autoAdjust="0"/>
  </p:normalViewPr>
  <p:slideViewPr>
    <p:cSldViewPr snapToGrid="0">
      <p:cViewPr varScale="1">
        <p:scale>
          <a:sx n="97" d="100"/>
          <a:sy n="97" d="100"/>
        </p:scale>
        <p:origin x="78" y="282"/>
      </p:cViewPr>
      <p:guideLst>
        <p:guide orient="horz" pos="2183"/>
        <p:guide pos="387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SV_Tot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SV_CompradoresSIMA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GT_Tot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GT_CompradoresSIMA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NC_Tota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NC_Comprador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CR_Tot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CR_CompradoresSIMA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zruiz\OneDrive%20-%20Consultoria%20Interdisciplinaria%20en%20Desarrollo,%20S.A\Escritorio\Documentos%20temporales\Siman\Procesamiento\BASES\Mapas\El%20Salvador%20Total.txt"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El%20Salvador%20Comprador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Pregunta%2020/Mapa_Guatemala%20Tot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Guatemala%20Compradore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Nicaragua%20Tota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Nicaragua%20Compradore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Costa%20Rica%20Tota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Costa%20Rica%20Comprador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hyperlink" Target="http://www.siman.com/"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18.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s-CR" sz="1400" b="1" dirty="0">
                <a:solidFill>
                  <a:schemeClr val="tx1"/>
                </a:solidFill>
              </a:rPr>
              <a:t>Indicador de salud de marca por dimensiones según país</a:t>
            </a:r>
          </a:p>
          <a:p>
            <a:pPr>
              <a:defRPr/>
            </a:pPr>
            <a:r>
              <a:rPr lang="es-CR" sz="1200" b="0" dirty="0">
                <a:solidFill>
                  <a:schemeClr val="tx1"/>
                </a:solidFill>
              </a:rPr>
              <a:t>-índice-</a:t>
            </a:r>
          </a:p>
        </c:rich>
      </c:tx>
      <c:layout>
        <c:manualLayout>
          <c:xMode val="edge"/>
          <c:yMode val="edge"/>
          <c:x val="0.32506572224069752"/>
          <c:y val="1.8118989434504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title>
    <c:autoTitleDeleted val="0"/>
    <c:plotArea>
      <c:layout>
        <c:manualLayout>
          <c:layoutTarget val="inner"/>
          <c:xMode val="edge"/>
          <c:yMode val="edge"/>
          <c:x val="3.751958271891441E-2"/>
          <c:y val="0.1316160038071853"/>
          <c:w val="0.95000071912362327"/>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6BA3-8143-96AA-B530F7F88BEE}"/>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6BA3-8143-96AA-B530F7F88BEE}"/>
            </c:ext>
          </c:extLst>
        </c:ser>
        <c:ser>
          <c:idx val="2"/>
          <c:order val="2"/>
          <c:tx>
            <c:strRef>
              <c:f>Hoja1!$D$1</c:f>
              <c:strCache>
                <c:ptCount val="1"/>
                <c:pt idx="0">
                  <c:v>Posicionamiento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3.23</c:v>
                </c:pt>
                <c:pt idx="1">
                  <c:v>2.37</c:v>
                </c:pt>
                <c:pt idx="2">
                  <c:v>2.39</c:v>
                </c:pt>
                <c:pt idx="3">
                  <c:v>3.18</c:v>
                </c:pt>
              </c:numCache>
            </c:numRef>
          </c:val>
          <c:extLst>
            <c:ext xmlns:c16="http://schemas.microsoft.com/office/drawing/2014/chart" uri="{C3380CC4-5D6E-409C-BE32-E72D297353CC}">
              <c16:uniqueId val="{00000002-6BA3-8143-96AA-B530F7F88BEE}"/>
            </c:ext>
          </c:extLst>
        </c:ser>
        <c:ser>
          <c:idx val="3"/>
          <c:order val="3"/>
          <c:tx>
            <c:strRef>
              <c:f>Hoja1!$E$1</c:f>
              <c:strCache>
                <c:ptCount val="1"/>
                <c:pt idx="0">
                  <c:v>Imagen Reputacional</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Hoja1!$E$2:$E$5</c:f>
              <c:numCache>
                <c:formatCode>General</c:formatCode>
                <c:ptCount val="4"/>
                <c:pt idx="0">
                  <c:v>4.3899999999999997</c:v>
                </c:pt>
                <c:pt idx="1">
                  <c:v>4.04</c:v>
                </c:pt>
                <c:pt idx="2">
                  <c:v>4.24</c:v>
                </c:pt>
                <c:pt idx="3">
                  <c:v>4.13</c:v>
                </c:pt>
              </c:numCache>
            </c:numRef>
          </c:val>
          <c:extLst>
            <c:ext xmlns:c16="http://schemas.microsoft.com/office/drawing/2014/chart" uri="{C3380CC4-5D6E-409C-BE32-E72D297353CC}">
              <c16:uniqueId val="{00000004-6BA3-8143-96AA-B530F7F88BEE}"/>
            </c:ext>
          </c:extLst>
        </c:ser>
        <c:ser>
          <c:idx val="4"/>
          <c:order val="4"/>
          <c:tx>
            <c:strRef>
              <c:f>Hoja1!$F$1</c:f>
              <c:strCache>
                <c:ptCount val="1"/>
                <c:pt idx="0">
                  <c:v>Imagen Funcional</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Hoja1!$F$2:$F$5</c:f>
              <c:numCache>
                <c:formatCode>General</c:formatCode>
                <c:ptCount val="4"/>
                <c:pt idx="0">
                  <c:v>4.34</c:v>
                </c:pt>
                <c:pt idx="1">
                  <c:v>4.1100000000000003</c:v>
                </c:pt>
                <c:pt idx="2">
                  <c:v>4.16</c:v>
                </c:pt>
                <c:pt idx="3">
                  <c:v>3.94</c:v>
                </c:pt>
              </c:numCache>
            </c:numRef>
          </c:val>
          <c:extLst>
            <c:ext xmlns:c16="http://schemas.microsoft.com/office/drawing/2014/chart" uri="{C3380CC4-5D6E-409C-BE32-E72D297353CC}">
              <c16:uniqueId val="{00000005-6BA3-8143-96AA-B530F7F88BEE}"/>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crossAx val="1892509824"/>
        <c:crosses val="autoZero"/>
        <c:auto val="1"/>
        <c:lblAlgn val="ctr"/>
        <c:lblOffset val="100"/>
        <c:noMultiLvlLbl val="0"/>
      </c:catAx>
      <c:valAx>
        <c:axId val="1892509824"/>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Calibri Light" panose="020F0302020204030204" pitchFamily="34" charset="0"/>
          <a:cs typeface="Calibri Light" panose="020F0302020204030204" pitchFamily="34" charset="0"/>
        </a:defRPr>
      </a:pPr>
      <a:endParaRPr lang="es-C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bg1"/>
                </a:solidFill>
              </a:rPr>
              <a:t>Indicador de salud de marca </a:t>
            </a:r>
          </a:p>
          <a:p>
            <a:pPr>
              <a:defRPr/>
            </a:pPr>
            <a:r>
              <a:rPr lang="es-CR" sz="1200" dirty="0">
                <a:solidFill>
                  <a:schemeClr val="bg1"/>
                </a:solidFill>
              </a:rPr>
              <a:t>-índice-</a:t>
            </a:r>
          </a:p>
        </c:rich>
      </c:tx>
      <c:layout>
        <c:manualLayout>
          <c:xMode val="edge"/>
          <c:yMode val="edge"/>
          <c:x val="0.31018623238872206"/>
          <c:y val="2.50030490421490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51958271891441E-2"/>
          <c:y val="0.1316160038071853"/>
          <c:w val="0.71409226483709054"/>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047D-154B-8CDE-BFFA28A410C2}"/>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047D-154B-8CDE-BFFA28A410C2}"/>
            </c:ext>
          </c:extLst>
        </c:ser>
        <c:ser>
          <c:idx val="4"/>
          <c:order val="2"/>
          <c:tx>
            <c:strRef>
              <c:f>Hoja1!$F$1</c:f>
              <c:strCache>
                <c:ptCount val="1"/>
                <c:pt idx="0">
                  <c:v>Imagen Funcional</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Hoja1!$F$2:$F$5</c:f>
              <c:numCache>
                <c:formatCode>General</c:formatCode>
                <c:ptCount val="4"/>
                <c:pt idx="0">
                  <c:v>4.34</c:v>
                </c:pt>
                <c:pt idx="1">
                  <c:v>4.1100000000000003</c:v>
                </c:pt>
                <c:pt idx="2">
                  <c:v>4.16</c:v>
                </c:pt>
                <c:pt idx="3">
                  <c:v>3.94</c:v>
                </c:pt>
              </c:numCache>
            </c:numRef>
          </c:val>
          <c:extLst>
            <c:ext xmlns:c16="http://schemas.microsoft.com/office/drawing/2014/chart" uri="{C3380CC4-5D6E-409C-BE32-E72D297353CC}">
              <c16:uniqueId val="{00000004-047D-154B-8CDE-BFFA28A410C2}"/>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892509824"/>
        <c:crosses val="autoZero"/>
        <c:auto val="1"/>
        <c:lblAlgn val="ctr"/>
        <c:lblOffset val="100"/>
        <c:noMultiLvlLbl val="0"/>
      </c:catAx>
      <c:valAx>
        <c:axId val="1892509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71780959660781"/>
                  <c:y val="-2.13595269366275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-0.22800000000000001</c:v>
                </c:pt>
              </c:numCache>
            </c:numRef>
          </c:xVal>
          <c:yVal>
            <c:numRef>
              <c:f>'Mapa CR_Total'!$C$2</c:f>
              <c:numCache>
                <c:formatCode>General</c:formatCode>
                <c:ptCount val="1"/>
                <c:pt idx="0">
                  <c:v>0.52800000000000002</c:v>
                </c:pt>
              </c:numCache>
            </c:numRef>
          </c:yVal>
          <c:smooth val="0"/>
          <c:extLst>
            <c:ext xmlns:c16="http://schemas.microsoft.com/office/drawing/2014/chart" uri="{C3380CC4-5D6E-409C-BE32-E72D297353CC}">
              <c16:uniqueId val="{00000000-F930-4F94-A6B1-46D49460DE5D}"/>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-1.3380000000000001</c:v>
                </c:pt>
              </c:numCache>
            </c:numRef>
          </c:xVal>
          <c:yVal>
            <c:numRef>
              <c:f>'Mapa CR_Total'!$C$3</c:f>
              <c:numCache>
                <c:formatCode>General</c:formatCode>
                <c:ptCount val="1"/>
                <c:pt idx="0">
                  <c:v>-1.1679999999999999</c:v>
                </c:pt>
              </c:numCache>
            </c:numRef>
          </c:yVal>
          <c:smooth val="0"/>
          <c:extLst>
            <c:ext xmlns:c16="http://schemas.microsoft.com/office/drawing/2014/chart" uri="{C3380CC4-5D6E-409C-BE32-E72D297353CC}">
              <c16:uniqueId val="{00000001-F930-4F94-A6B1-46D49460DE5D}"/>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979418870125656E-2"/>
                  <c:y val="2.67425598678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-0.57499999999999996</c:v>
                </c:pt>
              </c:numCache>
            </c:numRef>
          </c:xVal>
          <c:yVal>
            <c:numRef>
              <c:f>'Mapa CR_Total'!$C$4</c:f>
              <c:numCache>
                <c:formatCode>General</c:formatCode>
                <c:ptCount val="1"/>
                <c:pt idx="0">
                  <c:v>0.254</c:v>
                </c:pt>
              </c:numCache>
            </c:numRef>
          </c:yVal>
          <c:smooth val="0"/>
          <c:extLst>
            <c:ext xmlns:c16="http://schemas.microsoft.com/office/drawing/2014/chart" uri="{C3380CC4-5D6E-409C-BE32-E72D297353CC}">
              <c16:uniqueId val="{00000002-F930-4F94-A6B1-46D49460DE5D}"/>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-0.625</c:v>
                </c:pt>
              </c:numCache>
            </c:numRef>
          </c:xVal>
          <c:yVal>
            <c:numRef>
              <c:f>'Mapa CR_Total'!$C$5</c:f>
              <c:numCache>
                <c:formatCode>General</c:formatCode>
                <c:ptCount val="1"/>
                <c:pt idx="0">
                  <c:v>0.29099999999999998</c:v>
                </c:pt>
              </c:numCache>
            </c:numRef>
          </c:yVal>
          <c:smooth val="0"/>
          <c:extLst>
            <c:ext xmlns:c16="http://schemas.microsoft.com/office/drawing/2014/chart" uri="{C3380CC4-5D6E-409C-BE32-E72D297353CC}">
              <c16:uniqueId val="{00000003-F930-4F94-A6B1-46D49460DE5D}"/>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3729160959544588E-2"/>
                  <c:y val="2.6915164656310859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03991290436253"/>
                      <c:h val="8.3949594351693163E-2"/>
                    </c:manualLayout>
                  </c15:layout>
                </c:ext>
                <c:ext xmlns:c16="http://schemas.microsoft.com/office/drawing/2014/chart" uri="{C3380CC4-5D6E-409C-BE32-E72D297353CC}">
                  <c16:uniqueId val="{00000039-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0.22500000000000001</c:v>
                </c:pt>
              </c:numCache>
            </c:numRef>
          </c:xVal>
          <c:yVal>
            <c:numRef>
              <c:f>'Mapa CR_Total'!$C$6</c:f>
              <c:numCache>
                <c:formatCode>General</c:formatCode>
                <c:ptCount val="1"/>
                <c:pt idx="0">
                  <c:v>0.35899999999999999</c:v>
                </c:pt>
              </c:numCache>
            </c:numRef>
          </c:yVal>
          <c:smooth val="0"/>
          <c:extLst>
            <c:ext xmlns:c16="http://schemas.microsoft.com/office/drawing/2014/chart" uri="{C3380CC4-5D6E-409C-BE32-E72D297353CC}">
              <c16:uniqueId val="{00000004-F930-4F94-A6B1-46D49460DE5D}"/>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1930099616090916E-2"/>
                  <c:y val="-1.219722468814809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-0.27800000000000002</c:v>
                </c:pt>
              </c:numCache>
            </c:numRef>
          </c:xVal>
          <c:yVal>
            <c:numRef>
              <c:f>'Mapa CR_Total'!$C$7</c:f>
              <c:numCache>
                <c:formatCode>General</c:formatCode>
                <c:ptCount val="1"/>
                <c:pt idx="0">
                  <c:v>0.248</c:v>
                </c:pt>
              </c:numCache>
            </c:numRef>
          </c:yVal>
          <c:smooth val="0"/>
          <c:extLst>
            <c:ext xmlns:c16="http://schemas.microsoft.com/office/drawing/2014/chart" uri="{C3380CC4-5D6E-409C-BE32-E72D297353CC}">
              <c16:uniqueId val="{00000005-F930-4F94-A6B1-46D49460DE5D}"/>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109627594388682E-2"/>
                  <c:y val="4.43226371270193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0.25</c:v>
                </c:pt>
              </c:numCache>
            </c:numRef>
          </c:xVal>
          <c:yVal>
            <c:numRef>
              <c:f>'Mapa CR_Total'!$C$8</c:f>
              <c:numCache>
                <c:formatCode>General</c:formatCode>
                <c:ptCount val="1"/>
                <c:pt idx="0">
                  <c:v>-0.24399999999999999</c:v>
                </c:pt>
              </c:numCache>
            </c:numRef>
          </c:yVal>
          <c:smooth val="0"/>
          <c:extLst>
            <c:ext xmlns:c16="http://schemas.microsoft.com/office/drawing/2014/chart" uri="{C3380CC4-5D6E-409C-BE32-E72D297353CC}">
              <c16:uniqueId val="{00000006-F930-4F94-A6B1-46D49460DE5D}"/>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6558935290280757E-2"/>
                  <c:y val="-4.7700965540725532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777152328770501"/>
                      <c:h val="8.3949594351693163E-2"/>
                    </c:manualLayout>
                  </c15:layout>
                </c:ext>
                <c:ext xmlns:c16="http://schemas.microsoft.com/office/drawing/2014/chart" uri="{C3380CC4-5D6E-409C-BE32-E72D297353CC}">
                  <c16:uniqueId val="{0000002D-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0.38200000000000001</c:v>
                </c:pt>
              </c:numCache>
            </c:numRef>
          </c:xVal>
          <c:yVal>
            <c:numRef>
              <c:f>'Mapa CR_Total'!$C$9</c:f>
              <c:numCache>
                <c:formatCode>General</c:formatCode>
                <c:ptCount val="1"/>
                <c:pt idx="0">
                  <c:v>-2E-3</c:v>
                </c:pt>
              </c:numCache>
            </c:numRef>
          </c:yVal>
          <c:smooth val="0"/>
          <c:extLst>
            <c:ext xmlns:c16="http://schemas.microsoft.com/office/drawing/2014/chart" uri="{C3380CC4-5D6E-409C-BE32-E72D297353CC}">
              <c16:uniqueId val="{00000007-F930-4F94-A6B1-46D49460DE5D}"/>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217846778770817"/>
                  <c:y val="1.52896820572903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CR_Total'!$B$10</c:f>
              <c:numCache>
                <c:formatCode>General</c:formatCode>
                <c:ptCount val="1"/>
                <c:pt idx="0">
                  <c:v>-0.24199999999999999</c:v>
                </c:pt>
              </c:numCache>
            </c:numRef>
          </c:xVal>
          <c:yVal>
            <c:numRef>
              <c:f>'Mapa CR_Total'!$C$10</c:f>
              <c:numCache>
                <c:formatCode>General</c:formatCode>
                <c:ptCount val="1"/>
                <c:pt idx="0">
                  <c:v>0.11899999999999999</c:v>
                </c:pt>
              </c:numCache>
            </c:numRef>
          </c:yVal>
          <c:smooth val="0"/>
          <c:extLst>
            <c:ext xmlns:c16="http://schemas.microsoft.com/office/drawing/2014/chart" uri="{C3380CC4-5D6E-409C-BE32-E72D297353CC}">
              <c16:uniqueId val="{00000008-F930-4F94-A6B1-46D49460DE5D}"/>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7638537832482081E-2"/>
                  <c:y val="2.7411155427636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3A9-9A41-9AAB-3E787549AB1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-4.4999999999999998E-2</c:v>
                </c:pt>
              </c:numCache>
            </c:numRef>
          </c:xVal>
          <c:yVal>
            <c:numRef>
              <c:f>'Mapa CR_Total'!$C$11</c:f>
              <c:numCache>
                <c:formatCode>General</c:formatCode>
                <c:ptCount val="1"/>
                <c:pt idx="0">
                  <c:v>0.96199999999999997</c:v>
                </c:pt>
              </c:numCache>
            </c:numRef>
          </c:yVal>
          <c:smooth val="0"/>
          <c:extLst>
            <c:ext xmlns:c16="http://schemas.microsoft.com/office/drawing/2014/chart" uri="{C3380CC4-5D6E-409C-BE32-E72D297353CC}">
              <c16:uniqueId val="{00000009-F930-4F94-A6B1-46D49460DE5D}"/>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1.304</c:v>
                </c:pt>
              </c:numCache>
            </c:numRef>
          </c:xVal>
          <c:yVal>
            <c:numRef>
              <c:f>'Mapa CR_Total'!$C$12</c:f>
              <c:numCache>
                <c:formatCode>General</c:formatCode>
                <c:ptCount val="1"/>
                <c:pt idx="0">
                  <c:v>-0.85299999999999998</c:v>
                </c:pt>
              </c:numCache>
            </c:numRef>
          </c:yVal>
          <c:smooth val="0"/>
          <c:extLst>
            <c:ext xmlns:c16="http://schemas.microsoft.com/office/drawing/2014/chart" uri="{C3380CC4-5D6E-409C-BE32-E72D297353CC}">
              <c16:uniqueId val="{0000000A-F930-4F94-A6B1-46D49460DE5D}"/>
            </c:ext>
          </c:extLst>
        </c:ser>
        <c:ser>
          <c:idx val="12"/>
          <c:order val="11"/>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415579699424079"/>
                  <c:y val="-7.61607356390832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0.14699999999999999</c:v>
                </c:pt>
              </c:numCache>
            </c:numRef>
          </c:xVal>
          <c:yVal>
            <c:numRef>
              <c:f>'Mapa CR_Total'!$C$14</c:f>
              <c:numCache>
                <c:formatCode>General</c:formatCode>
                <c:ptCount val="1"/>
                <c:pt idx="0">
                  <c:v>-9.0999999999999998E-2</c:v>
                </c:pt>
              </c:numCache>
            </c:numRef>
          </c:yVal>
          <c:smooth val="0"/>
          <c:extLst>
            <c:ext xmlns:c16="http://schemas.microsoft.com/office/drawing/2014/chart" uri="{C3380CC4-5D6E-409C-BE32-E72D297353CC}">
              <c16:uniqueId val="{0000000D-F930-4F94-A6B1-46D49460DE5D}"/>
            </c:ext>
          </c:extLst>
        </c:ser>
        <c:ser>
          <c:idx val="13"/>
          <c:order val="12"/>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49894254275494E-2"/>
                  <c:y val="3.3312994705704327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137436902042919"/>
                      <c:h val="9.0821321038052766E-2"/>
                    </c:manualLayout>
                  </c15:layout>
                </c:ext>
                <c:ext xmlns:c16="http://schemas.microsoft.com/office/drawing/2014/chart" uri="{C3380CC4-5D6E-409C-BE32-E72D297353CC}">
                  <c16:uniqueId val="{0000000E-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-7.5999999999999998E-2</c:v>
                </c:pt>
              </c:numCache>
            </c:numRef>
          </c:xVal>
          <c:yVal>
            <c:numRef>
              <c:f>'Mapa CR_Total'!$C$15</c:f>
              <c:numCache>
                <c:formatCode>General</c:formatCode>
                <c:ptCount val="1"/>
                <c:pt idx="0">
                  <c:v>0.497</c:v>
                </c:pt>
              </c:numCache>
            </c:numRef>
          </c:yVal>
          <c:smooth val="0"/>
          <c:extLst>
            <c:ext xmlns:c16="http://schemas.microsoft.com/office/drawing/2014/chart" uri="{C3380CC4-5D6E-409C-BE32-E72D297353CC}">
              <c16:uniqueId val="{0000000F-F930-4F94-A6B1-46D49460DE5D}"/>
            </c:ext>
          </c:extLst>
        </c:ser>
        <c:ser>
          <c:idx val="14"/>
          <c:order val="13"/>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2236085822851795E-3"/>
                  <c:y val="-1.30791864597044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3A9-9A41-9AAB-3E787549AB1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0.63200000000000001</c:v>
                </c:pt>
              </c:numCache>
            </c:numRef>
          </c:xVal>
          <c:yVal>
            <c:numRef>
              <c:f>'Mapa CR_Total'!$C$16</c:f>
              <c:numCache>
                <c:formatCode>General</c:formatCode>
                <c:ptCount val="1"/>
                <c:pt idx="0">
                  <c:v>-0.42</c:v>
                </c:pt>
              </c:numCache>
            </c:numRef>
          </c:yVal>
          <c:smooth val="0"/>
          <c:extLst>
            <c:ext xmlns:c16="http://schemas.microsoft.com/office/drawing/2014/chart" uri="{C3380CC4-5D6E-409C-BE32-E72D297353CC}">
              <c16:uniqueId val="{00000010-F930-4F94-A6B1-46D49460DE5D}"/>
            </c:ext>
          </c:extLst>
        </c:ser>
        <c:ser>
          <c:idx val="15"/>
          <c:order val="14"/>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867499952058002E-2"/>
                  <c:y val="2.21614087436498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-0.19900000000000001</c:v>
                </c:pt>
              </c:numCache>
            </c:numRef>
          </c:xVal>
          <c:yVal>
            <c:numRef>
              <c:f>'Mapa CR_Total'!$C$17</c:f>
              <c:numCache>
                <c:formatCode>General</c:formatCode>
                <c:ptCount val="1"/>
                <c:pt idx="0">
                  <c:v>-0.57399999999999995</c:v>
                </c:pt>
              </c:numCache>
            </c:numRef>
          </c:yVal>
          <c:smooth val="0"/>
          <c:extLst>
            <c:ext xmlns:c16="http://schemas.microsoft.com/office/drawing/2014/chart" uri="{C3380CC4-5D6E-409C-BE32-E72D297353CC}">
              <c16:uniqueId val="{00000011-F930-4F94-A6B1-46D49460DE5D}"/>
            </c:ext>
          </c:extLst>
        </c:ser>
        <c:ser>
          <c:idx val="16"/>
          <c:order val="15"/>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142317093469611E-4"/>
                  <c:y val="1.98708331815300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0.39200000000000002</c:v>
                </c:pt>
              </c:numCache>
            </c:numRef>
          </c:xVal>
          <c:yVal>
            <c:numRef>
              <c:f>'Mapa CR_Total'!$C$18</c:f>
              <c:numCache>
                <c:formatCode>General</c:formatCode>
                <c:ptCount val="1"/>
                <c:pt idx="0">
                  <c:v>-0.19700000000000001</c:v>
                </c:pt>
              </c:numCache>
            </c:numRef>
          </c:yVal>
          <c:smooth val="0"/>
          <c:extLst>
            <c:ext xmlns:c16="http://schemas.microsoft.com/office/drawing/2014/chart" uri="{C3380CC4-5D6E-409C-BE32-E72D297353CC}">
              <c16:uniqueId val="{00000012-F930-4F94-A6B1-46D49460DE5D}"/>
            </c:ext>
          </c:extLst>
        </c:ser>
        <c:ser>
          <c:idx val="17"/>
          <c:order val="16"/>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8888668100211871E-2"/>
                  <c:y val="5.332658304923579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2100681140781733"/>
                      <c:h val="8.3949594351693163E-2"/>
                    </c:manualLayout>
                  </c15:layout>
                </c:ext>
                <c:ext xmlns:c16="http://schemas.microsoft.com/office/drawing/2014/chart" uri="{C3380CC4-5D6E-409C-BE32-E72D297353CC}">
                  <c16:uniqueId val="{00000013-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0.125</c:v>
                </c:pt>
              </c:numCache>
            </c:numRef>
          </c:xVal>
          <c:yVal>
            <c:numRef>
              <c:f>'Mapa CR_Total'!$C$19</c:f>
              <c:numCache>
                <c:formatCode>General</c:formatCode>
                <c:ptCount val="1"/>
                <c:pt idx="0">
                  <c:v>0.24399999999999999</c:v>
                </c:pt>
              </c:numCache>
            </c:numRef>
          </c:yVal>
          <c:smooth val="0"/>
          <c:extLst>
            <c:ext xmlns:c16="http://schemas.microsoft.com/office/drawing/2014/chart" uri="{C3380CC4-5D6E-409C-BE32-E72D297353CC}">
              <c16:uniqueId val="{00000014-F930-4F94-A6B1-46D49460DE5D}"/>
            </c:ext>
          </c:extLst>
        </c:ser>
        <c:ser>
          <c:idx val="18"/>
          <c:order val="17"/>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4161897992795831E-3"/>
                  <c:y val="3.83680424669093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CR_Total'!$B$20</c:f>
              <c:numCache>
                <c:formatCode>General</c:formatCode>
                <c:ptCount val="1"/>
                <c:pt idx="0">
                  <c:v>0.52900000000000003</c:v>
                </c:pt>
              </c:numCache>
            </c:numRef>
          </c:xVal>
          <c:yVal>
            <c:numRef>
              <c:f>'Mapa CR_Total'!$C$20</c:f>
              <c:numCache>
                <c:formatCode>General</c:formatCode>
                <c:ptCount val="1"/>
                <c:pt idx="0">
                  <c:v>-0.114</c:v>
                </c:pt>
              </c:numCache>
            </c:numRef>
          </c:yVal>
          <c:smooth val="0"/>
          <c:extLst>
            <c:ext xmlns:c16="http://schemas.microsoft.com/office/drawing/2014/chart" uri="{C3380CC4-5D6E-409C-BE32-E72D297353CC}">
              <c16:uniqueId val="{00000015-F930-4F94-A6B1-46D49460DE5D}"/>
            </c:ext>
          </c:extLst>
        </c:ser>
        <c:ser>
          <c:idx val="19"/>
          <c:order val="18"/>
          <c:tx>
            <c:strRef>
              <c:f>'Mapa CR_Total'!$A$21</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1629779675943428E-2"/>
                  <c:y val="-4.1803004008688013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9.4481221185450659E-2"/>
                      <c:h val="8.9538598723265639E-2"/>
                    </c:manualLayout>
                  </c15:layout>
                </c:ext>
                <c:ext xmlns:c16="http://schemas.microsoft.com/office/drawing/2014/chart" uri="{C3380CC4-5D6E-409C-BE32-E72D297353CC}">
                  <c16:uniqueId val="{00000032-F930-4F94-A6B1-46D49460DE5D}"/>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CR_Total'!$B$21</c:f>
              <c:numCache>
                <c:formatCode>General</c:formatCode>
                <c:ptCount val="1"/>
                <c:pt idx="0">
                  <c:v>-0.183</c:v>
                </c:pt>
              </c:numCache>
            </c:numRef>
          </c:xVal>
          <c:yVal>
            <c:numRef>
              <c:f>'Mapa CR_Total'!$C$21</c:f>
              <c:numCache>
                <c:formatCode>General</c:formatCode>
                <c:ptCount val="1"/>
                <c:pt idx="0">
                  <c:v>0.23799999999999999</c:v>
                </c:pt>
              </c:numCache>
            </c:numRef>
          </c:yVal>
          <c:smooth val="0"/>
          <c:extLst>
            <c:ext xmlns:c16="http://schemas.microsoft.com/office/drawing/2014/chart" uri="{C3380CC4-5D6E-409C-BE32-E72D297353CC}">
              <c16:uniqueId val="{00000016-F930-4F94-A6B1-46D49460DE5D}"/>
            </c:ext>
          </c:extLst>
        </c:ser>
        <c:ser>
          <c:idx val="20"/>
          <c:order val="19"/>
          <c:tx>
            <c:strRef>
              <c:f>'Mapa CR_Total'!$A$22</c:f>
              <c:strCache>
                <c:ptCount val="1"/>
                <c:pt idx="0">
                  <c:v>Bershka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3.708376260581623E-2"/>
                  <c:y val="4.44557430140150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-0.76200000000000001</c:v>
                </c:pt>
              </c:numCache>
            </c:numRef>
          </c:xVal>
          <c:yVal>
            <c:numRef>
              <c:f>'Mapa CR_Total'!$C$22</c:f>
              <c:numCache>
                <c:formatCode>General</c:formatCode>
                <c:ptCount val="1"/>
                <c:pt idx="0">
                  <c:v>-0.89900000000000002</c:v>
                </c:pt>
              </c:numCache>
            </c:numRef>
          </c:yVal>
          <c:smooth val="0"/>
          <c:extLst>
            <c:ext xmlns:c16="http://schemas.microsoft.com/office/drawing/2014/chart" uri="{C3380CC4-5D6E-409C-BE32-E72D297353CC}">
              <c16:uniqueId val="{00000018-F930-4F94-A6B1-46D49460DE5D}"/>
            </c:ext>
          </c:extLst>
        </c:ser>
        <c:ser>
          <c:idx val="21"/>
          <c:order val="20"/>
          <c:tx>
            <c:strRef>
              <c:f>'Mapa CR_Total'!$A$23</c:f>
              <c:strCache>
                <c:ptCount val="1"/>
                <c:pt idx="0">
                  <c:v>Bomba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0.47</c:v>
                </c:pt>
              </c:numCache>
            </c:numRef>
          </c:xVal>
          <c:yVal>
            <c:numRef>
              <c:f>'Mapa CR_Total'!$C$23</c:f>
              <c:numCache>
                <c:formatCode>General</c:formatCode>
                <c:ptCount val="1"/>
                <c:pt idx="0">
                  <c:v>-0.55500000000000005</c:v>
                </c:pt>
              </c:numCache>
            </c:numRef>
          </c:yVal>
          <c:smooth val="0"/>
          <c:extLst>
            <c:ext xmlns:c16="http://schemas.microsoft.com/office/drawing/2014/chart" uri="{C3380CC4-5D6E-409C-BE32-E72D297353CC}">
              <c16:uniqueId val="{00000019-F930-4F94-A6B1-46D49460DE5D}"/>
            </c:ext>
          </c:extLst>
        </c:ser>
        <c:ser>
          <c:idx val="22"/>
          <c:order val="21"/>
          <c:tx>
            <c:strRef>
              <c:f>'Mapa CR_Total'!$A$24</c:f>
              <c:strCache>
                <c:ptCount val="1"/>
                <c:pt idx="0">
                  <c:v>Juguetón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5.2637794623086105E-2"/>
                  <c:y val="2.4451984305769791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CR_Total'!$B$24</c:f>
              <c:numCache>
                <c:formatCode>General</c:formatCode>
                <c:ptCount val="1"/>
                <c:pt idx="0">
                  <c:v>-0.21</c:v>
                </c:pt>
              </c:numCache>
            </c:numRef>
          </c:xVal>
          <c:yVal>
            <c:numRef>
              <c:f>'Mapa CR_Total'!$C$24</c:f>
              <c:numCache>
                <c:formatCode>General</c:formatCode>
                <c:ptCount val="1"/>
                <c:pt idx="0">
                  <c:v>0.505</c:v>
                </c:pt>
              </c:numCache>
            </c:numRef>
          </c:yVal>
          <c:smooth val="0"/>
          <c:extLst>
            <c:ext xmlns:c16="http://schemas.microsoft.com/office/drawing/2014/chart" uri="{C3380CC4-5D6E-409C-BE32-E72D297353CC}">
              <c16:uniqueId val="{0000001A-F930-4F94-A6B1-46D49460DE5D}"/>
            </c:ext>
          </c:extLst>
        </c:ser>
        <c:ser>
          <c:idx val="23"/>
          <c:order val="22"/>
          <c:tx>
            <c:strRef>
              <c:f>'Mapa CR_Total'!$A$25</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2.1819898973851203E-3"/>
                  <c:y val="-1.2197224688148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8-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2.4E-2</c:v>
                </c:pt>
              </c:numCache>
            </c:numRef>
          </c:xVal>
          <c:yVal>
            <c:numRef>
              <c:f>'Mapa CR_Total'!$C$25</c:f>
              <c:numCache>
                <c:formatCode>General</c:formatCode>
                <c:ptCount val="1"/>
                <c:pt idx="0">
                  <c:v>0.69299999999999995</c:v>
                </c:pt>
              </c:numCache>
            </c:numRef>
          </c:yVal>
          <c:smooth val="0"/>
          <c:extLst>
            <c:ext xmlns:c16="http://schemas.microsoft.com/office/drawing/2014/chart" uri="{C3380CC4-5D6E-409C-BE32-E72D297353CC}">
              <c16:uniqueId val="{0000001B-F930-4F94-A6B1-46D49460DE5D}"/>
            </c:ext>
          </c:extLst>
        </c:ser>
        <c:ser>
          <c:idx val="24"/>
          <c:order val="23"/>
          <c:tx>
            <c:strRef>
              <c:f>'Mapa CR_Total'!$A$26</c:f>
              <c:strCache>
                <c:ptCount val="1"/>
                <c:pt idx="0">
                  <c:v>Omnisport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2332750769393104E-2"/>
                  <c:y val="-2.1359526936627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-5.7000000000000002E-2</c:v>
                </c:pt>
              </c:numCache>
            </c:numRef>
          </c:xVal>
          <c:yVal>
            <c:numRef>
              <c:f>'Mapa CR_Total'!$C$26</c:f>
              <c:numCache>
                <c:formatCode>General</c:formatCode>
                <c:ptCount val="1"/>
                <c:pt idx="0">
                  <c:v>0.61</c:v>
                </c:pt>
              </c:numCache>
            </c:numRef>
          </c:yVal>
          <c:smooth val="0"/>
          <c:extLst>
            <c:ext xmlns:c16="http://schemas.microsoft.com/office/drawing/2014/chart" uri="{C3380CC4-5D6E-409C-BE32-E72D297353CC}">
              <c16:uniqueId val="{0000001C-F930-4F94-A6B1-46D49460DE5D}"/>
            </c:ext>
          </c:extLst>
        </c:ser>
        <c:ser>
          <c:idx val="25"/>
          <c:order val="24"/>
          <c:tx>
            <c:strRef>
              <c:f>'Mapa CR_Total'!$A$27</c:f>
              <c:strCache>
                <c:ptCount val="1"/>
                <c:pt idx="0">
                  <c:v>Prado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4.1463535057921245E-3"/>
                  <c:y val="-2.13595269366275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4.9000000000000002E-2</c:v>
                </c:pt>
              </c:numCache>
            </c:numRef>
          </c:xVal>
          <c:yVal>
            <c:numRef>
              <c:f>'Mapa CR_Total'!$C$27</c:f>
              <c:numCache>
                <c:formatCode>General</c:formatCode>
                <c:ptCount val="1"/>
                <c:pt idx="0">
                  <c:v>0.56100000000000005</c:v>
                </c:pt>
              </c:numCache>
            </c:numRef>
          </c:yVal>
          <c:smooth val="0"/>
          <c:extLst>
            <c:ext xmlns:c16="http://schemas.microsoft.com/office/drawing/2014/chart" uri="{C3380CC4-5D6E-409C-BE32-E72D297353CC}">
              <c16:uniqueId val="{0000001D-F930-4F94-A6B1-46D49460DE5D}"/>
            </c:ext>
          </c:extLst>
        </c:ser>
        <c:ser>
          <c:idx val="26"/>
          <c:order val="25"/>
          <c:tx>
            <c:strRef>
              <c:f>'Mapa CR_Total'!$A$28</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1.4458438107925192E-2"/>
                  <c:y val="-2.36501024987473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0.22600000000000001</c:v>
                </c:pt>
              </c:numCache>
            </c:numRef>
          </c:xVal>
          <c:yVal>
            <c:numRef>
              <c:f>'Mapa CR_Total'!$C$28</c:f>
              <c:numCache>
                <c:formatCode>General</c:formatCode>
                <c:ptCount val="1"/>
                <c:pt idx="0">
                  <c:v>0.17100000000000001</c:v>
                </c:pt>
              </c:numCache>
            </c:numRef>
          </c:yVal>
          <c:smooth val="0"/>
          <c:extLst>
            <c:ext xmlns:c16="http://schemas.microsoft.com/office/drawing/2014/chart" uri="{C3380CC4-5D6E-409C-BE32-E72D297353CC}">
              <c16:uniqueId val="{0000001E-F930-4F94-A6B1-46D49460DE5D}"/>
            </c:ext>
          </c:extLst>
        </c:ser>
        <c:ser>
          <c:idx val="27"/>
          <c:order val="26"/>
          <c:tx>
            <c:strRef>
              <c:f>'Mapa CR_Total'!$A$29</c:f>
              <c:strCache>
                <c:ptCount val="1"/>
                <c:pt idx="0">
                  <c:v>Prisma Moda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-0.30599999999999999</c:v>
                </c:pt>
              </c:numCache>
            </c:numRef>
          </c:xVal>
          <c:yVal>
            <c:numRef>
              <c:f>'Mapa CR_Total'!$C$29</c:f>
              <c:numCache>
                <c:formatCode>General</c:formatCode>
                <c:ptCount val="1"/>
                <c:pt idx="0">
                  <c:v>-0.57099999999999995</c:v>
                </c:pt>
              </c:numCache>
            </c:numRef>
          </c:yVal>
          <c:smooth val="0"/>
          <c:extLst>
            <c:ext xmlns:c16="http://schemas.microsoft.com/office/drawing/2014/chart" uri="{C3380CC4-5D6E-409C-BE32-E72D297353CC}">
              <c16:uniqueId val="{0000001F-F930-4F94-A6B1-46D49460DE5D}"/>
            </c:ext>
          </c:extLst>
        </c:ser>
        <c:ser>
          <c:idx val="28"/>
          <c:order val="27"/>
          <c:tx>
            <c:strRef>
              <c:f>'Mapa CR_Total'!$A$30</c:f>
              <c:strCache>
                <c:ptCount val="1"/>
                <c:pt idx="0">
                  <c:v>Pull &amp; Bear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-0.65700000000000003</c:v>
                </c:pt>
              </c:numCache>
            </c:numRef>
          </c:xVal>
          <c:yVal>
            <c:numRef>
              <c:f>'Mapa CR_Total'!$C$30</c:f>
              <c:numCache>
                <c:formatCode>General</c:formatCode>
                <c:ptCount val="1"/>
                <c:pt idx="0">
                  <c:v>-0.90600000000000003</c:v>
                </c:pt>
              </c:numCache>
            </c:numRef>
          </c:yVal>
          <c:smooth val="0"/>
          <c:extLst>
            <c:ext xmlns:c16="http://schemas.microsoft.com/office/drawing/2014/chart" uri="{C3380CC4-5D6E-409C-BE32-E72D297353CC}">
              <c16:uniqueId val="{00000020-F930-4F94-A6B1-46D49460DE5D}"/>
            </c:ext>
          </c:extLst>
        </c:ser>
        <c:ser>
          <c:idx val="29"/>
          <c:order val="28"/>
          <c:tx>
            <c:strRef>
              <c:f>'Mapa CR_Total'!$A$31</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3.0255867948394109E-2"/>
                  <c:y val="1.98708331815300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CR_Total'!$B$31</c:f>
              <c:numCache>
                <c:formatCode>General</c:formatCode>
                <c:ptCount val="1"/>
                <c:pt idx="0">
                  <c:v>-0.39500000000000002</c:v>
                </c:pt>
              </c:numCache>
            </c:numRef>
          </c:xVal>
          <c:yVal>
            <c:numRef>
              <c:f>'Mapa CR_Total'!$C$31</c:f>
              <c:numCache>
                <c:formatCode>General</c:formatCode>
                <c:ptCount val="1"/>
                <c:pt idx="0">
                  <c:v>0.52800000000000002</c:v>
                </c:pt>
              </c:numCache>
            </c:numRef>
          </c:yVal>
          <c:smooth val="0"/>
          <c:extLst>
            <c:ext xmlns:c16="http://schemas.microsoft.com/office/drawing/2014/chart" uri="{C3380CC4-5D6E-409C-BE32-E72D297353CC}">
              <c16:uniqueId val="{00000021-F930-4F94-A6B1-46D49460DE5D}"/>
            </c:ext>
          </c:extLst>
        </c:ser>
        <c:ser>
          <c:idx val="30"/>
          <c:order val="29"/>
          <c:tx>
            <c:strRef>
              <c:f>'Mapa CR_Total'!$A$32</c:f>
              <c:strCache>
                <c:ptCount val="1"/>
                <c:pt idx="0">
                  <c:v>Stradivarius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-0.754</c:v>
                </c:pt>
              </c:numCache>
            </c:numRef>
          </c:xVal>
          <c:yVal>
            <c:numRef>
              <c:f>'Mapa CR_Total'!$C$32</c:f>
              <c:numCache>
                <c:formatCode>General</c:formatCode>
                <c:ptCount val="1"/>
                <c:pt idx="0">
                  <c:v>-0.56599999999999995</c:v>
                </c:pt>
              </c:numCache>
            </c:numRef>
          </c:yVal>
          <c:smooth val="0"/>
          <c:extLst>
            <c:ext xmlns:c16="http://schemas.microsoft.com/office/drawing/2014/chart" uri="{C3380CC4-5D6E-409C-BE32-E72D297353CC}">
              <c16:uniqueId val="{00000022-F930-4F94-A6B1-46D49460DE5D}"/>
            </c:ext>
          </c:extLst>
        </c:ser>
        <c:ser>
          <c:idx val="31"/>
          <c:order val="30"/>
          <c:tx>
            <c:strRef>
              <c:f>'Mapa CR_Total'!$A$33</c:f>
              <c:strCache>
                <c:ptCount val="1"/>
                <c:pt idx="0">
                  <c:v>Súper Selectos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5.8850556600059542E-2"/>
                  <c:y val="1.579956057021263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Cache>
                <c:formatCode>General</c:formatCode>
                <c:ptCount val="1"/>
                <c:pt idx="0">
                  <c:v>1.1859999999999999</c:v>
                </c:pt>
              </c:numCache>
            </c:numRef>
          </c:xVal>
          <c:yVal>
            <c:numRef>
              <c:f>'Mapa CR_Total'!$C$33</c:f>
              <c:numCache>
                <c:formatCode>General</c:formatCode>
                <c:ptCount val="1"/>
                <c:pt idx="0">
                  <c:v>-0.56599999999999995</c:v>
                </c:pt>
              </c:numCache>
            </c:numRef>
          </c:yVal>
          <c:smooth val="0"/>
          <c:extLst>
            <c:ext xmlns:c16="http://schemas.microsoft.com/office/drawing/2014/chart" uri="{C3380CC4-5D6E-409C-BE32-E72D297353CC}">
              <c16:uniqueId val="{00000024-F930-4F94-A6B1-46D49460DE5D}"/>
            </c:ext>
          </c:extLst>
        </c:ser>
        <c:ser>
          <c:idx val="32"/>
          <c:order val="31"/>
          <c:tx>
            <c:strRef>
              <c:f>'Mapa CR_Total'!$A$34</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5.1271469445157035E-3"/>
                  <c:y val="-3.51029803093467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CR_Total'!$B$34</c:f>
              <c:numCache>
                <c:formatCode>General</c:formatCode>
                <c:ptCount val="1"/>
                <c:pt idx="0">
                  <c:v>0.59599999999999997</c:v>
                </c:pt>
              </c:numCache>
            </c:numRef>
          </c:xVal>
          <c:yVal>
            <c:numRef>
              <c:f>'Mapa CR_Total'!$C$34</c:f>
              <c:numCache>
                <c:formatCode>General</c:formatCode>
                <c:ptCount val="1"/>
                <c:pt idx="0">
                  <c:v>-6.5000000000000002E-2</c:v>
                </c:pt>
              </c:numCache>
            </c:numRef>
          </c:yVal>
          <c:smooth val="0"/>
          <c:extLst>
            <c:ext xmlns:c16="http://schemas.microsoft.com/office/drawing/2014/chart" uri="{C3380CC4-5D6E-409C-BE32-E72D297353CC}">
              <c16:uniqueId val="{00000025-F930-4F94-A6B1-46D49460DE5D}"/>
            </c:ext>
          </c:extLst>
        </c:ser>
        <c:ser>
          <c:idx val="33"/>
          <c:order val="32"/>
          <c:tx>
            <c:strRef>
              <c:f>'Mapa CR_Total'!$A$35</c:f>
              <c:strCache>
                <c:ptCount val="1"/>
                <c:pt idx="0">
                  <c:v>Zara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Cache>
                <c:formatCode>General</c:formatCode>
                <c:ptCount val="1"/>
                <c:pt idx="0">
                  <c:v>-1.0780000000000001</c:v>
                </c:pt>
              </c:numCache>
            </c:numRef>
          </c:xVal>
          <c:yVal>
            <c:numRef>
              <c:f>'Mapa CR_Total'!$C$35</c:f>
              <c:numCache>
                <c:formatCode>General</c:formatCode>
                <c:ptCount val="1"/>
                <c:pt idx="0">
                  <c:v>-0.71699999999999997</c:v>
                </c:pt>
              </c:numCache>
            </c:numRef>
          </c:yVal>
          <c:smooth val="0"/>
          <c:extLst>
            <c:ext xmlns:c16="http://schemas.microsoft.com/office/drawing/2014/chart" uri="{C3380CC4-5D6E-409C-BE32-E72D297353CC}">
              <c16:uniqueId val="{00000026-F930-4F94-A6B1-46D49460DE5D}"/>
            </c:ext>
          </c:extLst>
        </c:ser>
        <c:dLbls>
          <c:dLblPos val="t"/>
          <c:showLegendKey val="0"/>
          <c:showVal val="1"/>
          <c:showCatName val="0"/>
          <c:showSerName val="0"/>
          <c:showPercent val="0"/>
          <c:showBubbleSize val="0"/>
        </c:dLbls>
        <c:axId val="397687336"/>
        <c:axId val="399234792"/>
      </c:scatterChart>
      <c:valAx>
        <c:axId val="397687336"/>
        <c:scaling>
          <c:orientation val="minMax"/>
          <c:max val="1.31"/>
          <c:min val="-1.35"/>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1"/>
          <c:min val="-1.175"/>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1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0.14199999999999999</c:v>
                </c:pt>
              </c:numCache>
            </c:numRef>
          </c:xVal>
          <c:yVal>
            <c:numRef>
              <c:f>'Mapa CR_Total'!$C$2</c:f>
              <c:numCache>
                <c:formatCode>General</c:formatCode>
                <c:ptCount val="1"/>
                <c:pt idx="0">
                  <c:v>-0.47399999999999998</c:v>
                </c:pt>
              </c:numCache>
            </c:numRef>
          </c:yVal>
          <c:smooth val="0"/>
          <c:extLst>
            <c:ext xmlns:c16="http://schemas.microsoft.com/office/drawing/2014/chart" uri="{C3380CC4-5D6E-409C-BE32-E72D297353CC}">
              <c16:uniqueId val="{00000000-69D5-4467-9E89-306A27AE7C4F}"/>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0.68700000000000006</c:v>
                </c:pt>
              </c:numCache>
            </c:numRef>
          </c:xVal>
          <c:yVal>
            <c:numRef>
              <c:f>'Mapa CR_Total'!$C$3</c:f>
              <c:numCache>
                <c:formatCode>General</c:formatCode>
                <c:ptCount val="1"/>
                <c:pt idx="0">
                  <c:v>0.83299999999999996</c:v>
                </c:pt>
              </c:numCache>
            </c:numRef>
          </c:yVal>
          <c:smooth val="0"/>
          <c:extLst>
            <c:ext xmlns:c16="http://schemas.microsoft.com/office/drawing/2014/chart" uri="{C3380CC4-5D6E-409C-BE32-E72D297353CC}">
              <c16:uniqueId val="{00000001-69D5-4467-9E89-306A27AE7C4F}"/>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614836863118142"/>
                  <c:y val="4.03328096684985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0.47399999999999998</c:v>
                </c:pt>
              </c:numCache>
            </c:numRef>
          </c:xVal>
          <c:yVal>
            <c:numRef>
              <c:f>'Mapa CR_Total'!$C$4</c:f>
              <c:numCache>
                <c:formatCode>General</c:formatCode>
                <c:ptCount val="1"/>
                <c:pt idx="0">
                  <c:v>-0.36699999999999999</c:v>
                </c:pt>
              </c:numCache>
            </c:numRef>
          </c:yVal>
          <c:smooth val="0"/>
          <c:extLst>
            <c:ext xmlns:c16="http://schemas.microsoft.com/office/drawing/2014/chart" uri="{C3380CC4-5D6E-409C-BE32-E72D297353CC}">
              <c16:uniqueId val="{00000002-69D5-4467-9E89-306A27AE7C4F}"/>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316510025829137"/>
                  <c:y val="-2.96769317866829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CR_Total'!$B$5</c:f>
              <c:numCache>
                <c:formatCode>General</c:formatCode>
                <c:ptCount val="1"/>
                <c:pt idx="0">
                  <c:v>0.52700000000000002</c:v>
                </c:pt>
              </c:numCache>
            </c:numRef>
          </c:xVal>
          <c:yVal>
            <c:numRef>
              <c:f>'Mapa CR_Total'!$C$5</c:f>
              <c:numCache>
                <c:formatCode>General</c:formatCode>
                <c:ptCount val="1"/>
                <c:pt idx="0">
                  <c:v>-0.32300000000000001</c:v>
                </c:pt>
              </c:numCache>
            </c:numRef>
          </c:yVal>
          <c:smooth val="0"/>
          <c:extLst>
            <c:ext xmlns:c16="http://schemas.microsoft.com/office/drawing/2014/chart" uri="{C3380CC4-5D6E-409C-BE32-E72D297353CC}">
              <c16:uniqueId val="{00000003-69D5-4467-9E89-306A27AE7C4F}"/>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9977632851657268E-2"/>
                  <c:y val="-5.7367368893247075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02778283379169"/>
                      <c:h val="8.8248521244069886E-2"/>
                    </c:manualLayout>
                  </c15:layout>
                </c:ext>
                <c:ext xmlns:c16="http://schemas.microsoft.com/office/drawing/2014/chart" uri="{C3380CC4-5D6E-409C-BE32-E72D297353CC}">
                  <c16:uniqueId val="{00000028-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CR_Total'!$B$6</c:f>
              <c:numCache>
                <c:formatCode>General</c:formatCode>
                <c:ptCount val="1"/>
                <c:pt idx="0">
                  <c:v>-0.36</c:v>
                </c:pt>
              </c:numCache>
            </c:numRef>
          </c:xVal>
          <c:yVal>
            <c:numRef>
              <c:f>'Mapa CR_Total'!$C$6</c:f>
              <c:numCache>
                <c:formatCode>General</c:formatCode>
                <c:ptCount val="1"/>
                <c:pt idx="0">
                  <c:v>-0.33800000000000002</c:v>
                </c:pt>
              </c:numCache>
            </c:numRef>
          </c:yVal>
          <c:smooth val="0"/>
          <c:extLst>
            <c:ext xmlns:c16="http://schemas.microsoft.com/office/drawing/2014/chart" uri="{C3380CC4-5D6E-409C-BE32-E72D297353CC}">
              <c16:uniqueId val="{00000004-69D5-4467-9E89-306A27AE7C4F}"/>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697843557041561E-2"/>
                  <c:y val="-4.65320381634494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0.22800000000000001</c:v>
                </c:pt>
              </c:numCache>
            </c:numRef>
          </c:xVal>
          <c:yVal>
            <c:numRef>
              <c:f>'Mapa CR_Total'!$C$7</c:f>
              <c:numCache>
                <c:formatCode>General</c:formatCode>
                <c:ptCount val="1"/>
                <c:pt idx="0">
                  <c:v>-0.29799999999999999</c:v>
                </c:pt>
              </c:numCache>
            </c:numRef>
          </c:yVal>
          <c:smooth val="0"/>
          <c:extLst>
            <c:ext xmlns:c16="http://schemas.microsoft.com/office/drawing/2014/chart" uri="{C3380CC4-5D6E-409C-BE32-E72D297353CC}">
              <c16:uniqueId val="{00000005-69D5-4467-9E89-306A27AE7C4F}"/>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389857298525577E-2"/>
                  <c:y val="-6.3808616997758595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8330692704974016"/>
                      <c:h val="7.7750197843683963E-2"/>
                    </c:manualLayout>
                  </c15:layout>
                </c:ext>
                <c:ext xmlns:c16="http://schemas.microsoft.com/office/drawing/2014/chart" uri="{C3380CC4-5D6E-409C-BE32-E72D297353CC}">
                  <c16:uniqueId val="{0000002B-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-0.20699999999999999</c:v>
                </c:pt>
              </c:numCache>
            </c:numRef>
          </c:xVal>
          <c:yVal>
            <c:numRef>
              <c:f>'Mapa CR_Total'!$C$8</c:f>
              <c:numCache>
                <c:formatCode>General</c:formatCode>
                <c:ptCount val="1"/>
                <c:pt idx="0">
                  <c:v>9.2999999999999999E-2</c:v>
                </c:pt>
              </c:numCache>
            </c:numRef>
          </c:yVal>
          <c:smooth val="0"/>
          <c:extLst>
            <c:ext xmlns:c16="http://schemas.microsoft.com/office/drawing/2014/chart" uri="{C3380CC4-5D6E-409C-BE32-E72D297353CC}">
              <c16:uniqueId val="{00000006-69D5-4467-9E89-306A27AE7C4F}"/>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5865717886611874"/>
                  <c:y val="-5.59820839130238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-0.39900000000000002</c:v>
                </c:pt>
              </c:numCache>
            </c:numRef>
          </c:xVal>
          <c:yVal>
            <c:numRef>
              <c:f>'Mapa CR_Total'!$C$9</c:f>
              <c:numCache>
                <c:formatCode>General</c:formatCode>
                <c:ptCount val="1"/>
                <c:pt idx="0">
                  <c:v>6.3E-2</c:v>
                </c:pt>
              </c:numCache>
            </c:numRef>
          </c:yVal>
          <c:smooth val="0"/>
          <c:extLst>
            <c:ext xmlns:c16="http://schemas.microsoft.com/office/drawing/2014/chart" uri="{C3380CC4-5D6E-409C-BE32-E72D297353CC}">
              <c16:uniqueId val="{00000007-69D5-4467-9E89-306A27AE7C4F}"/>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0.30399999999999999</c:v>
                </c:pt>
              </c:numCache>
            </c:numRef>
          </c:xVal>
          <c:yVal>
            <c:numRef>
              <c:f>'Mapa CR_Total'!$C$10</c:f>
              <c:numCache>
                <c:formatCode>General</c:formatCode>
                <c:ptCount val="1"/>
                <c:pt idx="0">
                  <c:v>-0.16200000000000001</c:v>
                </c:pt>
              </c:numCache>
            </c:numRef>
          </c:yVal>
          <c:smooth val="0"/>
          <c:extLst>
            <c:ext xmlns:c16="http://schemas.microsoft.com/office/drawing/2014/chart" uri="{C3380CC4-5D6E-409C-BE32-E72D297353CC}">
              <c16:uniqueId val="{00000008-69D5-4467-9E89-306A27AE7C4F}"/>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-0.216</c:v>
                </c:pt>
              </c:numCache>
            </c:numRef>
          </c:xVal>
          <c:yVal>
            <c:numRef>
              <c:f>'Mapa CR_Total'!$C$11</c:f>
              <c:numCache>
                <c:formatCode>General</c:formatCode>
                <c:ptCount val="1"/>
                <c:pt idx="0">
                  <c:v>-0.96399999999999997</c:v>
                </c:pt>
              </c:numCache>
            </c:numRef>
          </c:yVal>
          <c:smooth val="0"/>
          <c:extLst>
            <c:ext xmlns:c16="http://schemas.microsoft.com/office/drawing/2014/chart" uri="{C3380CC4-5D6E-409C-BE32-E72D297353CC}">
              <c16:uniqueId val="{00000009-69D5-4467-9E89-306A27AE7C4F}"/>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431667142992468E-5"/>
                  <c:y val="-8.5912695478470771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3170727444942693"/>
                      <c:h val="4.6447857429689175E-2"/>
                    </c:manualLayout>
                  </c15:layout>
                </c:ext>
                <c:ext xmlns:c16="http://schemas.microsoft.com/office/drawing/2014/chart" uri="{C3380CC4-5D6E-409C-BE32-E72D297353CC}">
                  <c16:uniqueId val="{0000002E-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-0.65700000000000003</c:v>
                </c:pt>
              </c:numCache>
            </c:numRef>
          </c:xVal>
          <c:yVal>
            <c:numRef>
              <c:f>'Mapa CR_Total'!$C$12</c:f>
              <c:numCache>
                <c:formatCode>General</c:formatCode>
                <c:ptCount val="1"/>
                <c:pt idx="0">
                  <c:v>0.96899999999999997</c:v>
                </c:pt>
              </c:numCache>
            </c:numRef>
          </c:yVal>
          <c:smooth val="0"/>
          <c:extLst>
            <c:ext xmlns:c16="http://schemas.microsoft.com/office/drawing/2014/chart" uri="{C3380CC4-5D6E-409C-BE32-E72D297353CC}">
              <c16:uniqueId val="{0000000A-69D5-4467-9E89-306A27AE7C4F}"/>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594336392124244E-3"/>
                  <c:y val="-2.095702118510555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CR_Total'!$B$13</c:f>
              <c:numCache>
                <c:formatCode>General</c:formatCode>
                <c:ptCount val="1"/>
                <c:pt idx="0">
                  <c:v>-0.23499999999999999</c:v>
                </c:pt>
              </c:numCache>
            </c:numRef>
          </c:xVal>
          <c:yVal>
            <c:numRef>
              <c:f>'Mapa CR_Total'!$C$13</c:f>
              <c:numCache>
                <c:formatCode>General</c:formatCode>
                <c:ptCount val="1"/>
                <c:pt idx="0">
                  <c:v>-0.16600000000000001</c:v>
                </c:pt>
              </c:numCache>
            </c:numRef>
          </c:yVal>
          <c:smooth val="0"/>
          <c:extLst>
            <c:ext xmlns:c16="http://schemas.microsoft.com/office/drawing/2014/chart" uri="{C3380CC4-5D6E-409C-BE32-E72D297353CC}">
              <c16:uniqueId val="{0000000C-69D5-4467-9E89-306A27AE7C4F}"/>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597181621011533"/>
                  <c:y val="-8.006080730840534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-0.189</c:v>
                </c:pt>
              </c:numCache>
            </c:numRef>
          </c:xVal>
          <c:yVal>
            <c:numRef>
              <c:f>'Mapa CR_Total'!$C$14</c:f>
              <c:numCache>
                <c:formatCode>General</c:formatCode>
                <c:ptCount val="1"/>
                <c:pt idx="0">
                  <c:v>0.13800000000000001</c:v>
                </c:pt>
              </c:numCache>
            </c:numRef>
          </c:yVal>
          <c:smooth val="0"/>
          <c:extLst>
            <c:ext xmlns:c16="http://schemas.microsoft.com/office/drawing/2014/chart" uri="{C3380CC4-5D6E-409C-BE32-E72D297353CC}">
              <c16:uniqueId val="{0000000D-69D5-4467-9E89-306A27AE7C4F}"/>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182245208937646"/>
                  <c:y val="-2.5772765864181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-0.06</c:v>
                </c:pt>
              </c:numCache>
            </c:numRef>
          </c:xVal>
          <c:yVal>
            <c:numRef>
              <c:f>'Mapa CR_Total'!$C$15</c:f>
              <c:numCache>
                <c:formatCode>General</c:formatCode>
                <c:ptCount val="1"/>
                <c:pt idx="0">
                  <c:v>-0.38900000000000001</c:v>
                </c:pt>
              </c:numCache>
            </c:numRef>
          </c:yVal>
          <c:smooth val="0"/>
          <c:extLst>
            <c:ext xmlns:c16="http://schemas.microsoft.com/office/drawing/2014/chart" uri="{C3380CC4-5D6E-409C-BE32-E72D297353CC}">
              <c16:uniqueId val="{0000000F-69D5-4467-9E89-306A27AE7C4F}"/>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-0.54</c:v>
                </c:pt>
              </c:numCache>
            </c:numRef>
          </c:xVal>
          <c:yVal>
            <c:numRef>
              <c:f>'Mapa CR_Total'!$C$16</c:f>
              <c:numCache>
                <c:formatCode>General</c:formatCode>
                <c:ptCount val="1"/>
                <c:pt idx="0">
                  <c:v>0.55300000000000005</c:v>
                </c:pt>
              </c:numCache>
            </c:numRef>
          </c:yVal>
          <c:smooth val="0"/>
          <c:extLst>
            <c:ext xmlns:c16="http://schemas.microsoft.com/office/drawing/2014/chart" uri="{C3380CC4-5D6E-409C-BE32-E72D297353CC}">
              <c16:uniqueId val="{00000010-69D5-4467-9E89-306A27AE7C4F}"/>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0.47</c:v>
                </c:pt>
              </c:numCache>
            </c:numRef>
          </c:xVal>
          <c:yVal>
            <c:numRef>
              <c:f>'Mapa CR_Total'!$C$17</c:f>
              <c:numCache>
                <c:formatCode>General</c:formatCode>
                <c:ptCount val="1"/>
                <c:pt idx="0">
                  <c:v>0.53400000000000003</c:v>
                </c:pt>
              </c:numCache>
            </c:numRef>
          </c:yVal>
          <c:smooth val="0"/>
          <c:extLst>
            <c:ext xmlns:c16="http://schemas.microsoft.com/office/drawing/2014/chart" uri="{C3380CC4-5D6E-409C-BE32-E72D297353CC}">
              <c16:uniqueId val="{00000011-69D5-4467-9E89-306A27AE7C4F}"/>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7916672827983892E-3"/>
                  <c:y val="-1.04139530703784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CR_Total'!$B$18</c:f>
              <c:numCache>
                <c:formatCode>General</c:formatCode>
                <c:ptCount val="1"/>
                <c:pt idx="0">
                  <c:v>-0.223</c:v>
                </c:pt>
              </c:numCache>
            </c:numRef>
          </c:xVal>
          <c:yVal>
            <c:numRef>
              <c:f>'Mapa CR_Total'!$C$18</c:f>
              <c:numCache>
                <c:formatCode>General</c:formatCode>
                <c:ptCount val="1"/>
                <c:pt idx="0">
                  <c:v>0.23300000000000001</c:v>
                </c:pt>
              </c:numCache>
            </c:numRef>
          </c:yVal>
          <c:smooth val="0"/>
          <c:extLst>
            <c:ext xmlns:c16="http://schemas.microsoft.com/office/drawing/2014/chart" uri="{C3380CC4-5D6E-409C-BE32-E72D297353CC}">
              <c16:uniqueId val="{00000012-69D5-4467-9E89-306A27AE7C4F}"/>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1348025318127872E-2"/>
                  <c:y val="-2.2938870757167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-0.23400000000000001</c:v>
                </c:pt>
              </c:numCache>
            </c:numRef>
          </c:xVal>
          <c:yVal>
            <c:numRef>
              <c:f>'Mapa CR_Total'!$C$19</c:f>
              <c:numCache>
                <c:formatCode>General</c:formatCode>
                <c:ptCount val="1"/>
                <c:pt idx="0">
                  <c:v>-0.29399999999999998</c:v>
                </c:pt>
              </c:numCache>
            </c:numRef>
          </c:yVal>
          <c:smooth val="0"/>
          <c:extLst>
            <c:ext xmlns:c16="http://schemas.microsoft.com/office/drawing/2014/chart" uri="{C3380CC4-5D6E-409C-BE32-E72D297353CC}">
              <c16:uniqueId val="{00000014-69D5-4467-9E89-306A27AE7C4F}"/>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558515268597372"/>
                  <c:y val="-2.69021881026520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-0.45400000000000001</c:v>
                </c:pt>
              </c:numCache>
            </c:numRef>
          </c:xVal>
          <c:yVal>
            <c:numRef>
              <c:f>'Mapa CR_Total'!$C$20</c:f>
              <c:numCache>
                <c:formatCode>General</c:formatCode>
                <c:ptCount val="1"/>
                <c:pt idx="0">
                  <c:v>0.18099999999999999</c:v>
                </c:pt>
              </c:numCache>
            </c:numRef>
          </c:yVal>
          <c:smooth val="0"/>
          <c:extLst>
            <c:ext xmlns:c16="http://schemas.microsoft.com/office/drawing/2014/chart" uri="{C3380CC4-5D6E-409C-BE32-E72D297353CC}">
              <c16:uniqueId val="{00000016-69D5-4467-9E89-306A27AE7C4F}"/>
            </c:ext>
          </c:extLst>
        </c:ser>
        <c:ser>
          <c:idx val="19"/>
          <c:order val="19"/>
          <c:tx>
            <c:strRef>
              <c:f>'Mapa CR_Total'!$A$21</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4.0823137586281963E-2"/>
                  <c:y val="1.3135038410303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69D5-4467-9E89-306A27AE7C4F}"/>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6.6000000000000003E-2</c:v>
                </c:pt>
              </c:numCache>
            </c:numRef>
          </c:xVal>
          <c:yVal>
            <c:numRef>
              <c:f>'Mapa CR_Total'!$C$21</c:f>
              <c:numCache>
                <c:formatCode>General</c:formatCode>
                <c:ptCount val="1"/>
                <c:pt idx="0">
                  <c:v>-0.26900000000000002</c:v>
                </c:pt>
              </c:numCache>
            </c:numRef>
          </c:yVal>
          <c:smooth val="0"/>
          <c:extLst>
            <c:ext xmlns:c16="http://schemas.microsoft.com/office/drawing/2014/chart" uri="{C3380CC4-5D6E-409C-BE32-E72D297353CC}">
              <c16:uniqueId val="{00000017-69D5-4467-9E89-306A27AE7C4F}"/>
            </c:ext>
          </c:extLst>
        </c:ser>
        <c:ser>
          <c:idx val="20"/>
          <c:order val="20"/>
          <c:tx>
            <c:strRef>
              <c:f>'Mapa CR_Total'!$A$22</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solidFill>
              <a:ln w="9525">
                <a:solidFill>
                  <a:schemeClr val="tx1">
                    <a:lumMod val="95000"/>
                    <a:lumOff val="5000"/>
                  </a:schemeClr>
                </a:solidFill>
              </a:ln>
              <a:effectLst/>
            </c:spPr>
          </c:marker>
          <c:dLbls>
            <c:dLbl>
              <c:idx val="0"/>
              <c:layout>
                <c:manualLayout>
                  <c:x val="-6.9710437826309105E-2"/>
                  <c:y val="-7.13829870737070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0.57399999999999995</c:v>
                </c:pt>
              </c:numCache>
            </c:numRef>
          </c:xVal>
          <c:yVal>
            <c:numRef>
              <c:f>'Mapa CR_Total'!$C$22</c:f>
              <c:numCache>
                <c:formatCode>General</c:formatCode>
                <c:ptCount val="1"/>
                <c:pt idx="0">
                  <c:v>0.85199999999999998</c:v>
                </c:pt>
              </c:numCache>
            </c:numRef>
          </c:yVal>
          <c:smooth val="0"/>
          <c:extLst>
            <c:ext xmlns:c16="http://schemas.microsoft.com/office/drawing/2014/chart" uri="{C3380CC4-5D6E-409C-BE32-E72D297353CC}">
              <c16:uniqueId val="{00000019-69D5-4467-9E89-306A27AE7C4F}"/>
            </c:ext>
          </c:extLst>
        </c:ser>
        <c:ser>
          <c:idx val="21"/>
          <c:order val="21"/>
          <c:tx>
            <c:strRef>
              <c:f>'Mapa CR_Total'!$A$23</c:f>
              <c:strCache>
                <c:ptCount val="1"/>
                <c:pt idx="0">
                  <c:v>Bomba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9890074938640006E-3"/>
                  <c:y val="-8.006080730840445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-0.52900000000000003</c:v>
                </c:pt>
              </c:numCache>
            </c:numRef>
          </c:xVal>
          <c:yVal>
            <c:numRef>
              <c:f>'Mapa CR_Total'!$C$23</c:f>
              <c:numCache>
                <c:formatCode>General</c:formatCode>
                <c:ptCount val="1"/>
                <c:pt idx="0">
                  <c:v>0.68400000000000005</c:v>
                </c:pt>
              </c:numCache>
            </c:numRef>
          </c:yVal>
          <c:smooth val="0"/>
          <c:extLst>
            <c:ext xmlns:c16="http://schemas.microsoft.com/office/drawing/2014/chart" uri="{C3380CC4-5D6E-409C-BE32-E72D297353CC}">
              <c16:uniqueId val="{0000001A-69D5-4467-9E89-306A27AE7C4F}"/>
            </c:ext>
          </c:extLst>
        </c:ser>
        <c:ser>
          <c:idx val="22"/>
          <c:order val="22"/>
          <c:tx>
            <c:strRef>
              <c:f>'Mapa CR_Total'!$A$24</c:f>
              <c:strCache>
                <c:ptCount val="1"/>
                <c:pt idx="0">
                  <c:v>Juguetón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8186657697581781E-2"/>
                  <c:y val="3.29277490413064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CR_Total'!$B$24</c:f>
              <c:numCache>
                <c:formatCode>General</c:formatCode>
                <c:ptCount val="1"/>
                <c:pt idx="0">
                  <c:v>-7.5999999999999998E-2</c:v>
                </c:pt>
              </c:numCache>
            </c:numRef>
          </c:xVal>
          <c:yVal>
            <c:numRef>
              <c:f>'Mapa CR_Total'!$C$24</c:f>
              <c:numCache>
                <c:formatCode>General</c:formatCode>
                <c:ptCount val="1"/>
                <c:pt idx="0">
                  <c:v>-0.67800000000000005</c:v>
                </c:pt>
              </c:numCache>
            </c:numRef>
          </c:yVal>
          <c:smooth val="0"/>
          <c:extLst>
            <c:ext xmlns:c16="http://schemas.microsoft.com/office/drawing/2014/chart" uri="{C3380CC4-5D6E-409C-BE32-E72D297353CC}">
              <c16:uniqueId val="{0000001B-69D5-4467-9E89-306A27AE7C4F}"/>
            </c:ext>
          </c:extLst>
        </c:ser>
        <c:ser>
          <c:idx val="23"/>
          <c:order val="23"/>
          <c:tx>
            <c:strRef>
              <c:f>'Mapa CR_Total'!$A$25</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-0.27</c:v>
                </c:pt>
              </c:numCache>
            </c:numRef>
          </c:xVal>
          <c:yVal>
            <c:numRef>
              <c:f>'Mapa CR_Total'!$C$25</c:f>
              <c:numCache>
                <c:formatCode>General</c:formatCode>
                <c:ptCount val="1"/>
                <c:pt idx="0">
                  <c:v>-0.71</c:v>
                </c:pt>
              </c:numCache>
            </c:numRef>
          </c:yVal>
          <c:smooth val="0"/>
          <c:extLst>
            <c:ext xmlns:c16="http://schemas.microsoft.com/office/drawing/2014/chart" uri="{C3380CC4-5D6E-409C-BE32-E72D297353CC}">
              <c16:uniqueId val="{0000001C-69D5-4467-9E89-306A27AE7C4F}"/>
            </c:ext>
          </c:extLst>
        </c:ser>
        <c:ser>
          <c:idx val="24"/>
          <c:order val="24"/>
          <c:tx>
            <c:strRef>
              <c:f>'Mapa CR_Total'!$A$26</c:f>
              <c:strCache>
                <c:ptCount val="1"/>
                <c:pt idx="0">
                  <c:v>Omnisport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-0.14799999999999999</c:v>
                </c:pt>
              </c:numCache>
            </c:numRef>
          </c:xVal>
          <c:yVal>
            <c:numRef>
              <c:f>'Mapa CR_Total'!$C$26</c:f>
              <c:numCache>
                <c:formatCode>General</c:formatCode>
                <c:ptCount val="1"/>
                <c:pt idx="0">
                  <c:v>-0.56499999999999995</c:v>
                </c:pt>
              </c:numCache>
            </c:numRef>
          </c:yVal>
          <c:smooth val="0"/>
          <c:extLst>
            <c:ext xmlns:c16="http://schemas.microsoft.com/office/drawing/2014/chart" uri="{C3380CC4-5D6E-409C-BE32-E72D297353CC}">
              <c16:uniqueId val="{0000001D-69D5-4467-9E89-306A27AE7C4F}"/>
            </c:ext>
          </c:extLst>
        </c:ser>
        <c:ser>
          <c:idx val="25"/>
          <c:order val="25"/>
          <c:tx>
            <c:strRef>
              <c:f>'Mapa CR_Total'!$A$27</c:f>
              <c:strCache>
                <c:ptCount val="1"/>
                <c:pt idx="0">
                  <c:v>Prado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8670728385943808E-2"/>
                  <c:y val="4.03328096684985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-0.30099999999999999</c:v>
                </c:pt>
              </c:numCache>
            </c:numRef>
          </c:xVal>
          <c:yVal>
            <c:numRef>
              <c:f>'Mapa CR_Total'!$C$27</c:f>
              <c:numCache>
                <c:formatCode>General</c:formatCode>
                <c:ptCount val="1"/>
                <c:pt idx="0">
                  <c:v>-0.50600000000000001</c:v>
                </c:pt>
              </c:numCache>
            </c:numRef>
          </c:yVal>
          <c:smooth val="0"/>
          <c:extLst>
            <c:ext xmlns:c16="http://schemas.microsoft.com/office/drawing/2014/chart" uri="{C3380CC4-5D6E-409C-BE32-E72D297353CC}">
              <c16:uniqueId val="{0000001E-69D5-4467-9E89-306A27AE7C4F}"/>
            </c:ext>
          </c:extLst>
        </c:ser>
        <c:ser>
          <c:idx val="26"/>
          <c:order val="26"/>
          <c:tx>
            <c:strRef>
              <c:f>'Mapa CR_Total'!$A$28</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2248619842630557E-2"/>
                  <c:y val="2.32962596831543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-0.32400000000000001</c:v>
                </c:pt>
              </c:numCache>
            </c:numRef>
          </c:xVal>
          <c:yVal>
            <c:numRef>
              <c:f>'Mapa CR_Total'!$C$28</c:f>
              <c:numCache>
                <c:formatCode>General</c:formatCode>
                <c:ptCount val="1"/>
                <c:pt idx="0">
                  <c:v>3.5999999999999997E-2</c:v>
                </c:pt>
              </c:numCache>
            </c:numRef>
          </c:yVal>
          <c:smooth val="0"/>
          <c:extLst>
            <c:ext xmlns:c16="http://schemas.microsoft.com/office/drawing/2014/chart" uri="{C3380CC4-5D6E-409C-BE32-E72D297353CC}">
              <c16:uniqueId val="{0000001F-69D5-4467-9E89-306A27AE7C4F}"/>
            </c:ext>
          </c:extLst>
        </c:ser>
        <c:ser>
          <c:idx val="27"/>
          <c:order val="27"/>
          <c:tx>
            <c:strRef>
              <c:f>'Mapa CR_Total'!$A$29</c:f>
              <c:strCache>
                <c:ptCount val="1"/>
                <c:pt idx="0">
                  <c:v>Prisma Moda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0.22600000000000001</c:v>
                </c:pt>
              </c:numCache>
            </c:numRef>
          </c:xVal>
          <c:yVal>
            <c:numRef>
              <c:f>'Mapa CR_Total'!$C$29</c:f>
              <c:numCache>
                <c:formatCode>General</c:formatCode>
                <c:ptCount val="1"/>
                <c:pt idx="0">
                  <c:v>0.38300000000000001</c:v>
                </c:pt>
              </c:numCache>
            </c:numRef>
          </c:yVal>
          <c:smooth val="0"/>
          <c:extLst>
            <c:ext xmlns:c16="http://schemas.microsoft.com/office/drawing/2014/chart" uri="{C3380CC4-5D6E-409C-BE32-E72D297353CC}">
              <c16:uniqueId val="{00000020-69D5-4467-9E89-306A27AE7C4F}"/>
            </c:ext>
          </c:extLst>
        </c:ser>
        <c:ser>
          <c:idx val="28"/>
          <c:order val="28"/>
          <c:tx>
            <c:strRef>
              <c:f>'Mapa CR_Total'!$A$30</c:f>
              <c:strCache>
                <c:ptCount val="1"/>
                <c:pt idx="0">
                  <c:v>Pull &amp; Bear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1125498271291507E-2"/>
                  <c:y val="-1.52238202657912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979-8A48-BF9D-5DB7BEA681D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0.51400000000000001</c:v>
                </c:pt>
              </c:numCache>
            </c:numRef>
          </c:xVal>
          <c:yVal>
            <c:numRef>
              <c:f>'Mapa CR_Total'!$C$30</c:f>
              <c:numCache>
                <c:formatCode>General</c:formatCode>
                <c:ptCount val="1"/>
                <c:pt idx="0">
                  <c:v>0.70299999999999996</c:v>
                </c:pt>
              </c:numCache>
            </c:numRef>
          </c:yVal>
          <c:smooth val="0"/>
          <c:extLst>
            <c:ext xmlns:c16="http://schemas.microsoft.com/office/drawing/2014/chart" uri="{C3380CC4-5D6E-409C-BE32-E72D297353CC}">
              <c16:uniqueId val="{00000021-69D5-4467-9E89-306A27AE7C4F}"/>
            </c:ext>
          </c:extLst>
        </c:ser>
        <c:ser>
          <c:idx val="29"/>
          <c:order val="29"/>
          <c:tx>
            <c:strRef>
              <c:f>'Mapa CR_Total'!$A$31</c:f>
              <c:strCache>
                <c:ptCount val="1"/>
                <c:pt idx="0">
                  <c:v>Sears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0.192</c:v>
                </c:pt>
              </c:numCache>
            </c:numRef>
          </c:xVal>
          <c:yVal>
            <c:numRef>
              <c:f>'Mapa CR_Total'!$C$31</c:f>
              <c:numCache>
                <c:formatCode>General</c:formatCode>
                <c:ptCount val="1"/>
                <c:pt idx="0">
                  <c:v>-0.63300000000000001</c:v>
                </c:pt>
              </c:numCache>
            </c:numRef>
          </c:yVal>
          <c:smooth val="0"/>
          <c:extLst>
            <c:ext xmlns:c16="http://schemas.microsoft.com/office/drawing/2014/chart" uri="{C3380CC4-5D6E-409C-BE32-E72D297353CC}">
              <c16:uniqueId val="{00000022-69D5-4467-9E89-306A27AE7C4F}"/>
            </c:ext>
          </c:extLst>
        </c:ser>
        <c:ser>
          <c:idx val="30"/>
          <c:order val="30"/>
          <c:tx>
            <c:strRef>
              <c:f>'Mapa CR_Total'!$A$32</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0.61399999999999999</c:v>
                </c:pt>
              </c:numCache>
            </c:numRef>
          </c:xVal>
          <c:yVal>
            <c:numRef>
              <c:f>'Mapa CR_Total'!$C$32</c:f>
              <c:numCache>
                <c:formatCode>General</c:formatCode>
                <c:ptCount val="1"/>
                <c:pt idx="0">
                  <c:v>0.46700000000000003</c:v>
                </c:pt>
              </c:numCache>
            </c:numRef>
          </c:yVal>
          <c:smooth val="0"/>
          <c:extLst>
            <c:ext xmlns:c16="http://schemas.microsoft.com/office/drawing/2014/chart" uri="{C3380CC4-5D6E-409C-BE32-E72D297353CC}">
              <c16:uniqueId val="{00000023-69D5-4467-9E89-306A27AE7C4F}"/>
            </c:ext>
          </c:extLst>
        </c:ser>
        <c:ser>
          <c:idx val="31"/>
          <c:order val="31"/>
          <c:tx>
            <c:strRef>
              <c:f>'Mapa CR_Total'!$A$33</c:f>
              <c:strCache>
                <c:ptCount val="1"/>
                <c:pt idx="0">
                  <c:v>Súper Selectos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5150181537038387E-2"/>
                  <c:y val="3.21213962019321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CR_Total'!$B$33</c:f>
              <c:numCache>
                <c:formatCode>General</c:formatCode>
                <c:ptCount val="1"/>
                <c:pt idx="0">
                  <c:v>-0.64500000000000002</c:v>
                </c:pt>
              </c:numCache>
            </c:numRef>
          </c:xVal>
          <c:yVal>
            <c:numRef>
              <c:f>'Mapa CR_Total'!$C$33</c:f>
              <c:numCache>
                <c:formatCode>General</c:formatCode>
                <c:ptCount val="1"/>
                <c:pt idx="0">
                  <c:v>0.90800000000000003</c:v>
                </c:pt>
              </c:numCache>
            </c:numRef>
          </c:yVal>
          <c:smooth val="0"/>
          <c:extLst>
            <c:ext xmlns:c16="http://schemas.microsoft.com/office/drawing/2014/chart" uri="{C3380CC4-5D6E-409C-BE32-E72D297353CC}">
              <c16:uniqueId val="{00000025-69D5-4467-9E89-306A27AE7C4F}"/>
            </c:ext>
          </c:extLst>
        </c:ser>
        <c:ser>
          <c:idx val="32"/>
          <c:order val="32"/>
          <c:tx>
            <c:strRef>
              <c:f>'Mapa CR_Total'!$A$34</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-0.63300000000000001</c:v>
                </c:pt>
              </c:numCache>
            </c:numRef>
          </c:xVal>
          <c:yVal>
            <c:numRef>
              <c:f>'Mapa CR_Total'!$C$34</c:f>
              <c:numCache>
                <c:formatCode>General</c:formatCode>
                <c:ptCount val="1"/>
                <c:pt idx="0">
                  <c:v>0.28000000000000003</c:v>
                </c:pt>
              </c:numCache>
            </c:numRef>
          </c:yVal>
          <c:smooth val="0"/>
          <c:extLst>
            <c:ext xmlns:c16="http://schemas.microsoft.com/office/drawing/2014/chart" uri="{C3380CC4-5D6E-409C-BE32-E72D297353CC}">
              <c16:uniqueId val="{00000026-69D5-4467-9E89-306A27AE7C4F}"/>
            </c:ext>
          </c:extLst>
        </c:ser>
        <c:ser>
          <c:idx val="33"/>
          <c:order val="33"/>
          <c:tx>
            <c:strRef>
              <c:f>'Mapa CR_Total'!$A$35</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7802856502976387E-2"/>
                  <c:y val="6.441153306387870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CR_Total'!$B$35</c:f>
              <c:numCache>
                <c:formatCode>General</c:formatCode>
                <c:ptCount val="1"/>
                <c:pt idx="0">
                  <c:v>0.63600000000000001</c:v>
                </c:pt>
              </c:numCache>
            </c:numRef>
          </c:xVal>
          <c:yVal>
            <c:numRef>
              <c:f>'Mapa CR_Total'!$C$35</c:f>
              <c:numCache>
                <c:formatCode>General</c:formatCode>
                <c:ptCount val="1"/>
                <c:pt idx="0">
                  <c:v>0.40500000000000003</c:v>
                </c:pt>
              </c:numCache>
            </c:numRef>
          </c:yVal>
          <c:smooth val="0"/>
          <c:extLst>
            <c:ext xmlns:c16="http://schemas.microsoft.com/office/drawing/2014/chart" uri="{C3380CC4-5D6E-409C-BE32-E72D297353CC}">
              <c16:uniqueId val="{00000027-69D5-4467-9E89-306A27AE7C4F}"/>
            </c:ext>
          </c:extLst>
        </c:ser>
        <c:dLbls>
          <c:dLblPos val="t"/>
          <c:showLegendKey val="0"/>
          <c:showVal val="1"/>
          <c:showCatName val="0"/>
          <c:showSerName val="0"/>
          <c:showPercent val="0"/>
          <c:showBubbleSize val="0"/>
        </c:dLbls>
        <c:axId val="397687336"/>
        <c:axId val="399234792"/>
      </c:scatterChart>
      <c:valAx>
        <c:axId val="397687336"/>
        <c:scaling>
          <c:orientation val="minMax"/>
          <c:max val="0.69500000000000017"/>
          <c:min val="-0.66500000000000015"/>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98"/>
          <c:min val="-0.97499999999999998"/>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0.26500000000000001</c:v>
                </c:pt>
              </c:numCache>
            </c:numRef>
          </c:xVal>
          <c:yVal>
            <c:numRef>
              <c:f>'Mapa CR_Total'!$C$2</c:f>
              <c:numCache>
                <c:formatCode>General</c:formatCode>
                <c:ptCount val="1"/>
                <c:pt idx="0">
                  <c:v>0.374</c:v>
                </c:pt>
              </c:numCache>
            </c:numRef>
          </c:yVal>
          <c:smooth val="0"/>
          <c:extLst>
            <c:ext xmlns:c16="http://schemas.microsoft.com/office/drawing/2014/chart" uri="{C3380CC4-5D6E-409C-BE32-E72D297353CC}">
              <c16:uniqueId val="{00000000-3FE0-499C-9058-6811A9BF4EEC}"/>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366424565752215"/>
                  <c:y val="-8.212425000141181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c:f>
              <c:numCache>
                <c:formatCode>General</c:formatCode>
                <c:ptCount val="1"/>
                <c:pt idx="0">
                  <c:v>0.70499999999999996</c:v>
                </c:pt>
              </c:numCache>
            </c:numRef>
          </c:xVal>
          <c:yVal>
            <c:numRef>
              <c:f>'Mapa CR_Total'!$C$3</c:f>
              <c:numCache>
                <c:formatCode>General</c:formatCode>
                <c:ptCount val="1"/>
                <c:pt idx="0">
                  <c:v>-0.56499999999999995</c:v>
                </c:pt>
              </c:numCache>
            </c:numRef>
          </c:yVal>
          <c:smooth val="0"/>
          <c:extLst>
            <c:ext xmlns:c16="http://schemas.microsoft.com/office/drawing/2014/chart" uri="{C3380CC4-5D6E-409C-BE32-E72D297353CC}">
              <c16:uniqueId val="{00000001-3FE0-499C-9058-6811A9BF4EEC}"/>
            </c:ext>
          </c:extLst>
        </c:ser>
        <c:ser>
          <c:idx val="2"/>
          <c:order val="2"/>
          <c:tx>
            <c:strRef>
              <c:f>'Mapa CR_Total'!$A$4</c:f>
              <c:strCache>
                <c:ptCount val="1"/>
                <c:pt idx="0">
                  <c:v>Marcas reconocidas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308564310502297"/>
                  <c:y val="-8.206396033484492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CR_Total'!$B$4</c:f>
              <c:numCache>
                <c:formatCode>General</c:formatCode>
                <c:ptCount val="1"/>
                <c:pt idx="0">
                  <c:v>0.57599999999999996</c:v>
                </c:pt>
              </c:numCache>
            </c:numRef>
          </c:xVal>
          <c:yVal>
            <c:numRef>
              <c:f>'Mapa CR_Total'!$C$4</c:f>
              <c:numCache>
                <c:formatCode>General</c:formatCode>
                <c:ptCount val="1"/>
                <c:pt idx="0">
                  <c:v>4.5999999999999999E-2</c:v>
                </c:pt>
              </c:numCache>
            </c:numRef>
          </c:yVal>
          <c:smooth val="0"/>
          <c:extLst>
            <c:ext xmlns:c16="http://schemas.microsoft.com/office/drawing/2014/chart" uri="{C3380CC4-5D6E-409C-BE32-E72D297353CC}">
              <c16:uniqueId val="{00000002-3FE0-499C-9058-6811A9BF4EEC}"/>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
                  <c:y val="6.465065152708854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7.1789544388073764E-2"/>
                      <c:h val="0.12014991511798394"/>
                    </c:manualLayout>
                  </c15:layout>
                </c:ext>
                <c:ext xmlns:c16="http://schemas.microsoft.com/office/drawing/2014/chart" uri="{C3380CC4-5D6E-409C-BE32-E72D297353CC}">
                  <c16:uniqueId val="{00000026-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CR_Total'!$B$5</c:f>
              <c:numCache>
                <c:formatCode>General</c:formatCode>
                <c:ptCount val="1"/>
                <c:pt idx="0">
                  <c:v>0.81699999999999995</c:v>
                </c:pt>
              </c:numCache>
            </c:numRef>
          </c:xVal>
          <c:yVal>
            <c:numRef>
              <c:f>'Mapa CR_Total'!$C$5</c:f>
              <c:numCache>
                <c:formatCode>General</c:formatCode>
                <c:ptCount val="1"/>
                <c:pt idx="0">
                  <c:v>-0.14099999999999999</c:v>
                </c:pt>
              </c:numCache>
            </c:numRef>
          </c:yVal>
          <c:smooth val="0"/>
          <c:extLst>
            <c:ext xmlns:c16="http://schemas.microsoft.com/office/drawing/2014/chart" uri="{C3380CC4-5D6E-409C-BE32-E72D297353CC}">
              <c16:uniqueId val="{00000003-3FE0-499C-9058-6811A9BF4EEC}"/>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07901443839284"/>
                  <c:y val="-3.2725619977118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-0.16800000000000001</c:v>
                </c:pt>
              </c:numCache>
            </c:numRef>
          </c:xVal>
          <c:yVal>
            <c:numRef>
              <c:f>'Mapa CR_Total'!$C$6</c:f>
              <c:numCache>
                <c:formatCode>General</c:formatCode>
                <c:ptCount val="1"/>
                <c:pt idx="0">
                  <c:v>-0.30499999999999999</c:v>
                </c:pt>
              </c:numCache>
            </c:numRef>
          </c:yVal>
          <c:smooth val="0"/>
          <c:extLst>
            <c:ext xmlns:c16="http://schemas.microsoft.com/office/drawing/2014/chart" uri="{C3380CC4-5D6E-409C-BE32-E72D297353CC}">
              <c16:uniqueId val="{00000004-3FE0-499C-9058-6811A9BF4EEC}"/>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552130057064662E-3"/>
                  <c:y val="-2.30320140074289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0.41599999999999998</c:v>
                </c:pt>
              </c:numCache>
            </c:numRef>
          </c:xVal>
          <c:yVal>
            <c:numRef>
              <c:f>'Mapa CR_Total'!$C$7</c:f>
              <c:numCache>
                <c:formatCode>General</c:formatCode>
                <c:ptCount val="1"/>
                <c:pt idx="0">
                  <c:v>-0.10199999999999999</c:v>
                </c:pt>
              </c:numCache>
            </c:numRef>
          </c:yVal>
          <c:smooth val="0"/>
          <c:extLst>
            <c:ext xmlns:c16="http://schemas.microsoft.com/office/drawing/2014/chart" uri="{C3380CC4-5D6E-409C-BE32-E72D297353CC}">
              <c16:uniqueId val="{00000005-3FE0-499C-9058-6811A9BF4EEC}"/>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355630741716731E-2"/>
                  <c:y val="4.7793174548503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-0.25700000000000001</c:v>
                </c:pt>
              </c:numCache>
            </c:numRef>
          </c:xVal>
          <c:yVal>
            <c:numRef>
              <c:f>'Mapa CR_Total'!$C$8</c:f>
              <c:numCache>
                <c:formatCode>General</c:formatCode>
                <c:ptCount val="1"/>
                <c:pt idx="0">
                  <c:v>0.109</c:v>
                </c:pt>
              </c:numCache>
            </c:numRef>
          </c:yVal>
          <c:smooth val="0"/>
          <c:extLst>
            <c:ext xmlns:c16="http://schemas.microsoft.com/office/drawing/2014/chart" uri="{C3380CC4-5D6E-409C-BE32-E72D297353CC}">
              <c16:uniqueId val="{00000006-3FE0-499C-9058-6811A9BF4EEC}"/>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5884582941867517"/>
                  <c:y val="-8.212425000141090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-0.41699999999999998</c:v>
                </c:pt>
              </c:numCache>
            </c:numRef>
          </c:xVal>
          <c:yVal>
            <c:numRef>
              <c:f>'Mapa CR_Total'!$C$9</c:f>
              <c:numCache>
                <c:formatCode>General</c:formatCode>
                <c:ptCount val="1"/>
                <c:pt idx="0">
                  <c:v>0.13400000000000001</c:v>
                </c:pt>
              </c:numCache>
            </c:numRef>
          </c:yVal>
          <c:smooth val="0"/>
          <c:extLst>
            <c:ext xmlns:c16="http://schemas.microsoft.com/office/drawing/2014/chart" uri="{C3380CC4-5D6E-409C-BE32-E72D297353CC}">
              <c16:uniqueId val="{00000007-3FE0-499C-9058-6811A9BF4EEC}"/>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9956309857706682E-2"/>
                  <c:y val="-3.29057110456310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0.26600000000000001</c:v>
                </c:pt>
              </c:numCache>
            </c:numRef>
          </c:xVal>
          <c:yVal>
            <c:numRef>
              <c:f>'Mapa CR_Total'!$C$10</c:f>
              <c:numCache>
                <c:formatCode>General</c:formatCode>
                <c:ptCount val="1"/>
                <c:pt idx="0">
                  <c:v>-3.5999999999999997E-2</c:v>
                </c:pt>
              </c:numCache>
            </c:numRef>
          </c:yVal>
          <c:smooth val="0"/>
          <c:extLst>
            <c:ext xmlns:c16="http://schemas.microsoft.com/office/drawing/2014/chart" uri="{C3380CC4-5D6E-409C-BE32-E72D297353CC}">
              <c16:uniqueId val="{00000008-3FE0-499C-9058-6811A9BF4EEC}"/>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3557348235458582E-3"/>
                  <c:y val="4.060995250146688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CR_Total'!$B$11</c:f>
              <c:numCache>
                <c:formatCode>General</c:formatCode>
                <c:ptCount val="1"/>
                <c:pt idx="0">
                  <c:v>-7.8E-2</c:v>
                </c:pt>
              </c:numCache>
            </c:numRef>
          </c:xVal>
          <c:yVal>
            <c:numRef>
              <c:f>'Mapa CR_Total'!$C$11</c:f>
              <c:numCache>
                <c:formatCode>General</c:formatCode>
                <c:ptCount val="1"/>
                <c:pt idx="0">
                  <c:v>1.0009999999999999</c:v>
                </c:pt>
              </c:numCache>
            </c:numRef>
          </c:yVal>
          <c:smooth val="0"/>
          <c:extLst>
            <c:ext xmlns:c16="http://schemas.microsoft.com/office/drawing/2014/chart" uri="{C3380CC4-5D6E-409C-BE32-E72D297353CC}">
              <c16:uniqueId val="{00000009-3FE0-499C-9058-6811A9BF4EEC}"/>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2574161667972326E-3"/>
                  <c:y val="-4.075386977003978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-0.82299999999999995</c:v>
                </c:pt>
              </c:numCache>
            </c:numRef>
          </c:xVal>
          <c:yVal>
            <c:numRef>
              <c:f>'Mapa CR_Total'!$C$12</c:f>
              <c:numCache>
                <c:formatCode>General</c:formatCode>
                <c:ptCount val="1"/>
                <c:pt idx="0">
                  <c:v>-0.53700000000000003</c:v>
                </c:pt>
              </c:numCache>
            </c:numRef>
          </c:yVal>
          <c:smooth val="0"/>
          <c:extLst>
            <c:ext xmlns:c16="http://schemas.microsoft.com/office/drawing/2014/chart" uri="{C3380CC4-5D6E-409C-BE32-E72D297353CC}">
              <c16:uniqueId val="{0000000A-3FE0-499C-9058-6811A9BF4EEC}"/>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029298137644092"/>
                  <c:y val="-3.29343000165504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CR_Total'!$B$13</c:f>
              <c:numCache>
                <c:formatCode>General</c:formatCode>
                <c:ptCount val="1"/>
                <c:pt idx="0">
                  <c:v>7.5999999999999998E-2</c:v>
                </c:pt>
              </c:numCache>
            </c:numRef>
          </c:xVal>
          <c:yVal>
            <c:numRef>
              <c:f>'Mapa CR_Total'!$C$13</c:f>
              <c:numCache>
                <c:formatCode>General</c:formatCode>
                <c:ptCount val="1"/>
                <c:pt idx="0">
                  <c:v>0.157</c:v>
                </c:pt>
              </c:numCache>
            </c:numRef>
          </c:yVal>
          <c:smooth val="0"/>
          <c:extLst>
            <c:ext xmlns:c16="http://schemas.microsoft.com/office/drawing/2014/chart" uri="{C3380CC4-5D6E-409C-BE32-E72D297353CC}">
              <c16:uniqueId val="{0000000C-3FE0-499C-9058-6811A9BF4EEC}"/>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206409879447218E-2"/>
                  <c:y val="-3.78455740480602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8.7999999999999995E-2</c:v>
                </c:pt>
              </c:numCache>
            </c:numRef>
          </c:xVal>
          <c:yVal>
            <c:numRef>
              <c:f>'Mapa CR_Total'!$C$14</c:f>
              <c:numCache>
                <c:formatCode>General</c:formatCode>
                <c:ptCount val="1"/>
                <c:pt idx="0">
                  <c:v>0.24</c:v>
                </c:pt>
              </c:numCache>
            </c:numRef>
          </c:yVal>
          <c:smooth val="0"/>
          <c:extLst>
            <c:ext xmlns:c16="http://schemas.microsoft.com/office/drawing/2014/chart" uri="{C3380CC4-5D6E-409C-BE32-E72D297353CC}">
              <c16:uniqueId val="{0000000D-3FE0-499C-9058-6811A9BF4EEC}"/>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689105153782248"/>
                  <c:y val="-4.03440945201943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-0.16500000000000001</c:v>
                </c:pt>
              </c:numCache>
            </c:numRef>
          </c:xVal>
          <c:yVal>
            <c:numRef>
              <c:f>'Mapa CR_Total'!$C$15</c:f>
              <c:numCache>
                <c:formatCode>General</c:formatCode>
                <c:ptCount val="1"/>
                <c:pt idx="0">
                  <c:v>0.43099999999999999</c:v>
                </c:pt>
              </c:numCache>
            </c:numRef>
          </c:yVal>
          <c:smooth val="0"/>
          <c:extLst>
            <c:ext xmlns:c16="http://schemas.microsoft.com/office/drawing/2014/chart" uri="{C3380CC4-5D6E-409C-BE32-E72D297353CC}">
              <c16:uniqueId val="{0000000F-3FE0-499C-9058-6811A9BF4EEC}"/>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7.5791311266849555E-4"/>
                  <c:y val="-5.74249349892644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-0.78500000000000003</c:v>
                </c:pt>
              </c:numCache>
            </c:numRef>
          </c:xVal>
          <c:yVal>
            <c:numRef>
              <c:f>'Mapa CR_Total'!$C$16</c:f>
              <c:numCache>
                <c:formatCode>General</c:formatCode>
                <c:ptCount val="1"/>
                <c:pt idx="0">
                  <c:v>-4.0000000000000001E-3</c:v>
                </c:pt>
              </c:numCache>
            </c:numRef>
          </c:yVal>
          <c:smooth val="0"/>
          <c:extLst>
            <c:ext xmlns:c16="http://schemas.microsoft.com/office/drawing/2014/chart" uri="{C3380CC4-5D6E-409C-BE32-E72D297353CC}">
              <c16:uniqueId val="{00000010-3FE0-499C-9058-6811A9BF4EEC}"/>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48672028017401E-2"/>
                  <c:y val="5.10659310290104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CR_Total'!$B$17</c:f>
              <c:numCache>
                <c:formatCode>General</c:formatCode>
                <c:ptCount val="1"/>
                <c:pt idx="0">
                  <c:v>-9.9000000000000005E-2</c:v>
                </c:pt>
              </c:numCache>
            </c:numRef>
          </c:xVal>
          <c:yVal>
            <c:numRef>
              <c:f>'Mapa CR_Total'!$C$17</c:f>
              <c:numCache>
                <c:formatCode>General</c:formatCode>
                <c:ptCount val="1"/>
                <c:pt idx="0">
                  <c:v>-0.29699999999999999</c:v>
                </c:pt>
              </c:numCache>
            </c:numRef>
          </c:yVal>
          <c:smooth val="0"/>
          <c:extLst>
            <c:ext xmlns:c16="http://schemas.microsoft.com/office/drawing/2014/chart" uri="{C3380CC4-5D6E-409C-BE32-E72D297353CC}">
              <c16:uniqueId val="{00000011-3FE0-499C-9058-6811A9BF4EEC}"/>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982074955605963E-2"/>
                  <c:y val="3.87223024895937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-0.67900000000000005</c:v>
                </c:pt>
              </c:numCache>
            </c:numRef>
          </c:xVal>
          <c:yVal>
            <c:numRef>
              <c:f>'Mapa CR_Total'!$C$18</c:f>
              <c:numCache>
                <c:formatCode>General</c:formatCode>
                <c:ptCount val="1"/>
                <c:pt idx="0">
                  <c:v>-0.317</c:v>
                </c:pt>
              </c:numCache>
            </c:numRef>
          </c:yVal>
          <c:smooth val="0"/>
          <c:extLst>
            <c:ext xmlns:c16="http://schemas.microsoft.com/office/drawing/2014/chart" uri="{C3380CC4-5D6E-409C-BE32-E72D297353CC}">
              <c16:uniqueId val="{00000012-3FE0-499C-9058-6811A9BF4EEC}"/>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323498348194453"/>
                  <c:y val="-3.99800227272594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-0.11899999999999999</c:v>
                </c:pt>
              </c:numCache>
            </c:numRef>
          </c:xVal>
          <c:yVal>
            <c:numRef>
              <c:f>'Mapa CR_Total'!$C$19</c:f>
              <c:numCache>
                <c:formatCode>General</c:formatCode>
                <c:ptCount val="1"/>
                <c:pt idx="0">
                  <c:v>0.184</c:v>
                </c:pt>
              </c:numCache>
            </c:numRef>
          </c:yVal>
          <c:smooth val="0"/>
          <c:extLst>
            <c:ext xmlns:c16="http://schemas.microsoft.com/office/drawing/2014/chart" uri="{C3380CC4-5D6E-409C-BE32-E72D297353CC}">
              <c16:uniqueId val="{00000014-3FE0-499C-9058-6811A9BF4EEC}"/>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512753388783227"/>
                  <c:y val="3.13064790192931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-0.187</c:v>
                </c:pt>
              </c:numCache>
            </c:numRef>
          </c:xVal>
          <c:yVal>
            <c:numRef>
              <c:f>'Mapa CR_Total'!$C$20</c:f>
              <c:numCache>
                <c:formatCode>General</c:formatCode>
                <c:ptCount val="1"/>
                <c:pt idx="0">
                  <c:v>-9.0999999999999998E-2</c:v>
                </c:pt>
              </c:numCache>
            </c:numRef>
          </c:yVal>
          <c:smooth val="0"/>
          <c:extLst>
            <c:ext xmlns:c16="http://schemas.microsoft.com/office/drawing/2014/chart" uri="{C3380CC4-5D6E-409C-BE32-E72D297353CC}">
              <c16:uniqueId val="{00000015-3FE0-499C-9058-6811A9BF4EEC}"/>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4309360087866597E-2"/>
                  <c:y val="-4.3334850947413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3FE0-499C-9058-6811A9BF4EE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CR_Total'!$B$21</c:f>
              <c:numCache>
                <c:formatCode>General</c:formatCode>
                <c:ptCount val="1"/>
                <c:pt idx="0">
                  <c:v>0.40300000000000002</c:v>
                </c:pt>
              </c:numCache>
            </c:numRef>
          </c:xVal>
          <c:yVal>
            <c:numRef>
              <c:f>'Mapa CR_Total'!$C$21</c:f>
              <c:numCache>
                <c:formatCode>General</c:formatCode>
                <c:ptCount val="1"/>
                <c:pt idx="0">
                  <c:v>-0.33200000000000002</c:v>
                </c:pt>
              </c:numCache>
            </c:numRef>
          </c:yVal>
          <c:smooth val="0"/>
          <c:extLst>
            <c:ext xmlns:c16="http://schemas.microsoft.com/office/drawing/2014/chart" uri="{C3380CC4-5D6E-409C-BE32-E72D297353CC}">
              <c16:uniqueId val="{00000016-3FE0-499C-9058-6811A9BF4EEC}"/>
            </c:ext>
          </c:extLst>
        </c:ser>
        <c:ser>
          <c:idx val="20"/>
          <c:order val="20"/>
          <c:tx>
            <c:strRef>
              <c:f>'Mapa CR_Total'!$A$22</c:f>
              <c:strCache>
                <c:ptCount val="1"/>
                <c:pt idx="0">
                  <c:v>Bebé 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5136203186393418E-2"/>
                  <c:y val="4.28264729203129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3FE0-499C-9058-6811A9BF4EEC}"/>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0.376</c:v>
                </c:pt>
              </c:numCache>
            </c:numRef>
          </c:xVal>
          <c:yVal>
            <c:numRef>
              <c:f>'Mapa CR_Total'!$C$22</c:f>
              <c:numCache>
                <c:formatCode>General</c:formatCode>
                <c:ptCount val="1"/>
                <c:pt idx="0">
                  <c:v>-0.11</c:v>
                </c:pt>
              </c:numCache>
            </c:numRef>
          </c:yVal>
          <c:smooth val="0"/>
          <c:extLst>
            <c:ext xmlns:c16="http://schemas.microsoft.com/office/drawing/2014/chart" uri="{C3380CC4-5D6E-409C-BE32-E72D297353CC}">
              <c16:uniqueId val="{00000018-3FE0-499C-9058-6811A9BF4EEC}"/>
            </c:ext>
          </c:extLst>
        </c:ser>
        <c:ser>
          <c:idx val="21"/>
          <c:order val="21"/>
          <c:tx>
            <c:strRef>
              <c:f>'Mapa CR_Total'!$A$23</c:f>
              <c:strCache>
                <c:ptCount val="1"/>
                <c:pt idx="0">
                  <c:v>Cemaco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3.4461852529148074E-2"/>
                  <c:y val="3.13125079859496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37B-8B42-9F28-45877EE3994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-4.2000000000000003E-2</c:v>
                </c:pt>
              </c:numCache>
            </c:numRef>
          </c:xVal>
          <c:yVal>
            <c:numRef>
              <c:f>'Mapa CR_Total'!$C$23</c:f>
              <c:numCache>
                <c:formatCode>General</c:formatCode>
                <c:ptCount val="1"/>
                <c:pt idx="0">
                  <c:v>0.09</c:v>
                </c:pt>
              </c:numCache>
            </c:numRef>
          </c:yVal>
          <c:smooth val="0"/>
          <c:extLst>
            <c:ext xmlns:c16="http://schemas.microsoft.com/office/drawing/2014/chart" uri="{C3380CC4-5D6E-409C-BE32-E72D297353CC}">
              <c16:uniqueId val="{00000019-3FE0-499C-9058-6811A9BF4EEC}"/>
            </c:ext>
          </c:extLst>
        </c:ser>
        <c:ser>
          <c:idx val="22"/>
          <c:order val="22"/>
          <c:tx>
            <c:strRef>
              <c:f>'Mapa CR_Total'!$A$24</c:f>
              <c:strCache>
                <c:ptCount val="1"/>
                <c:pt idx="0">
                  <c:v>El Gallo más Gallo</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-0.20699999999999999</c:v>
                </c:pt>
              </c:numCache>
            </c:numRef>
          </c:xVal>
          <c:yVal>
            <c:numRef>
              <c:f>'Mapa CR_Total'!$C$24</c:f>
              <c:numCache>
                <c:formatCode>General</c:formatCode>
                <c:ptCount val="1"/>
                <c:pt idx="0">
                  <c:v>0.76900000000000002</c:v>
                </c:pt>
              </c:numCache>
            </c:numRef>
          </c:yVal>
          <c:smooth val="0"/>
          <c:extLst>
            <c:ext xmlns:c16="http://schemas.microsoft.com/office/drawing/2014/chart" uri="{C3380CC4-5D6E-409C-BE32-E72D297353CC}">
              <c16:uniqueId val="{0000001A-3FE0-499C-9058-6811A9BF4EEC}"/>
            </c:ext>
          </c:extLst>
        </c:ser>
        <c:ser>
          <c:idx val="23"/>
          <c:order val="23"/>
          <c:tx>
            <c:strRef>
              <c:f>'Mapa CR_Total'!$A$25</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0.82799999999999996</c:v>
                </c:pt>
              </c:numCache>
            </c:numRef>
          </c:xVal>
          <c:yVal>
            <c:numRef>
              <c:f>'Mapa CR_Total'!$C$25</c:f>
              <c:numCache>
                <c:formatCode>General</c:formatCode>
                <c:ptCount val="1"/>
                <c:pt idx="0">
                  <c:v>-0.55300000000000005</c:v>
                </c:pt>
              </c:numCache>
            </c:numRef>
          </c:yVal>
          <c:smooth val="0"/>
          <c:extLst>
            <c:ext xmlns:c16="http://schemas.microsoft.com/office/drawing/2014/chart" uri="{C3380CC4-5D6E-409C-BE32-E72D297353CC}">
              <c16:uniqueId val="{0000001B-3FE0-499C-9058-6811A9BF4EEC}"/>
            </c:ext>
          </c:extLst>
        </c:ser>
        <c:ser>
          <c:idx val="24"/>
          <c:order val="24"/>
          <c:tx>
            <c:strRef>
              <c:f>'Mapa CR_Total'!$A$26</c:f>
              <c:strCache>
                <c:ptCount val="1"/>
                <c:pt idx="0">
                  <c:v>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5824219967255584E-2"/>
                  <c:y val="4.1372325059322113E-3"/>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3FE0-499C-9058-6811A9BF4EE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CR_Total'!$B$26</c:f>
              <c:numCache>
                <c:formatCode>General</c:formatCode>
                <c:ptCount val="1"/>
                <c:pt idx="0">
                  <c:v>0.32100000000000001</c:v>
                </c:pt>
              </c:numCache>
            </c:numRef>
          </c:xVal>
          <c:yVal>
            <c:numRef>
              <c:f>'Mapa CR_Total'!$C$26</c:f>
              <c:numCache>
                <c:formatCode>General</c:formatCode>
                <c:ptCount val="1"/>
                <c:pt idx="0">
                  <c:v>-7.5999999999999998E-2</c:v>
                </c:pt>
              </c:numCache>
            </c:numRef>
          </c:yVal>
          <c:smooth val="0"/>
          <c:extLst>
            <c:ext xmlns:c16="http://schemas.microsoft.com/office/drawing/2014/chart" uri="{C3380CC4-5D6E-409C-BE32-E72D297353CC}">
              <c16:uniqueId val="{0000001C-3FE0-499C-9058-6811A9BF4EEC}"/>
            </c:ext>
          </c:extLst>
        </c:ser>
        <c:ser>
          <c:idx val="25"/>
          <c:order val="25"/>
          <c:tx>
            <c:strRef>
              <c:f>'Mapa CR_Total'!$A$27</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-0.02</c:v>
                </c:pt>
              </c:numCache>
            </c:numRef>
          </c:xVal>
          <c:yVal>
            <c:numRef>
              <c:f>'Mapa CR_Total'!$C$27</c:f>
              <c:numCache>
                <c:formatCode>General</c:formatCode>
                <c:ptCount val="1"/>
                <c:pt idx="0">
                  <c:v>0.61</c:v>
                </c:pt>
              </c:numCache>
            </c:numRef>
          </c:yVal>
          <c:smooth val="0"/>
          <c:extLst>
            <c:ext xmlns:c16="http://schemas.microsoft.com/office/drawing/2014/chart" uri="{C3380CC4-5D6E-409C-BE32-E72D297353CC}">
              <c16:uniqueId val="{0000001D-3FE0-499C-9058-6811A9BF4EEC}"/>
            </c:ext>
          </c:extLst>
        </c:ser>
        <c:ser>
          <c:idx val="26"/>
          <c:order val="26"/>
          <c:tx>
            <c:strRef>
              <c:f>'Mapa CR_Total'!$A$28</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0.73</c:v>
                </c:pt>
              </c:numCache>
            </c:numRef>
          </c:xVal>
          <c:yVal>
            <c:numRef>
              <c:f>'Mapa CR_Total'!$C$28</c:f>
              <c:numCache>
                <c:formatCode>General</c:formatCode>
                <c:ptCount val="1"/>
                <c:pt idx="0">
                  <c:v>-7.2999999999999995E-2</c:v>
                </c:pt>
              </c:numCache>
            </c:numRef>
          </c:yVal>
          <c:smooth val="0"/>
          <c:extLst>
            <c:ext xmlns:c16="http://schemas.microsoft.com/office/drawing/2014/chart" uri="{C3380CC4-5D6E-409C-BE32-E72D297353CC}">
              <c16:uniqueId val="{0000001E-3FE0-499C-9058-6811A9BF4EEC}"/>
            </c:ext>
          </c:extLst>
        </c:ser>
        <c:ser>
          <c:idx val="27"/>
          <c:order val="27"/>
          <c:tx>
            <c:strRef>
              <c:f>'Mapa CR_Total'!$A$29</c:f>
              <c:strCache>
                <c:ptCount val="1"/>
                <c:pt idx="0">
                  <c:v>Tiendas Max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0.35799999999999998</c:v>
                </c:pt>
              </c:numCache>
            </c:numRef>
          </c:xVal>
          <c:yVal>
            <c:numRef>
              <c:f>'Mapa CR_Total'!$C$29</c:f>
              <c:numCache>
                <c:formatCode>General</c:formatCode>
                <c:ptCount val="1"/>
                <c:pt idx="0">
                  <c:v>0.501</c:v>
                </c:pt>
              </c:numCache>
            </c:numRef>
          </c:yVal>
          <c:smooth val="0"/>
          <c:extLst>
            <c:ext xmlns:c16="http://schemas.microsoft.com/office/drawing/2014/chart" uri="{C3380CC4-5D6E-409C-BE32-E72D297353CC}">
              <c16:uniqueId val="{0000001F-3FE0-499C-9058-6811A9BF4EEC}"/>
            </c:ext>
          </c:extLst>
        </c:ser>
        <c:ser>
          <c:idx val="28"/>
          <c:order val="28"/>
          <c:tx>
            <c:strRef>
              <c:f>'Mapa CR_Total'!$A$30</c:f>
              <c:strCache>
                <c:ptCount val="1"/>
                <c:pt idx="0">
                  <c:v>Walmart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-0.623</c:v>
                </c:pt>
              </c:numCache>
            </c:numRef>
          </c:xVal>
          <c:yVal>
            <c:numRef>
              <c:f>'Mapa CR_Total'!$C$30</c:f>
              <c:numCache>
                <c:formatCode>General</c:formatCode>
                <c:ptCount val="1"/>
                <c:pt idx="0">
                  <c:v>-0.218</c:v>
                </c:pt>
              </c:numCache>
            </c:numRef>
          </c:yVal>
          <c:smooth val="0"/>
          <c:extLst>
            <c:ext xmlns:c16="http://schemas.microsoft.com/office/drawing/2014/chart" uri="{C3380CC4-5D6E-409C-BE32-E72D297353CC}">
              <c16:uniqueId val="{00000020-3FE0-499C-9058-6811A9BF4EEC}"/>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1-3FE0-499C-9058-6811A9BF4EEC}"/>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3FE0-499C-9058-6811A9BF4EE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3-3FE0-499C-9058-6811A9BF4EEC}"/>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4-3FE0-499C-9058-6811A9BF4EEC}"/>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5-3FE0-499C-9058-6811A9BF4EEC}"/>
            </c:ext>
          </c:extLst>
        </c:ser>
        <c:dLbls>
          <c:dLblPos val="t"/>
          <c:showLegendKey val="0"/>
          <c:showVal val="1"/>
          <c:showCatName val="0"/>
          <c:showSerName val="0"/>
          <c:showPercent val="0"/>
          <c:showBubbleSize val="0"/>
        </c:dLbls>
        <c:axId val="397687336"/>
        <c:axId val="399234792"/>
      </c:scatterChart>
      <c:valAx>
        <c:axId val="397687336"/>
        <c:scaling>
          <c:orientation val="minMax"/>
          <c:max val="0.83200000000000007"/>
          <c:min val="-0.83000000000000007"/>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1.01"/>
          <c:min val="-0.57000000000000006"/>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0.38700000000000001</c:v>
                </c:pt>
              </c:numCache>
            </c:numRef>
          </c:xVal>
          <c:yVal>
            <c:numRef>
              <c:f>'Mapa CR_Total'!$C$2</c:f>
              <c:numCache>
                <c:formatCode>General</c:formatCode>
                <c:ptCount val="1"/>
                <c:pt idx="0">
                  <c:v>0.52600000000000002</c:v>
                </c:pt>
              </c:numCache>
            </c:numRef>
          </c:yVal>
          <c:smooth val="0"/>
          <c:extLst>
            <c:ext xmlns:c16="http://schemas.microsoft.com/office/drawing/2014/chart" uri="{C3380CC4-5D6E-409C-BE32-E72D297353CC}">
              <c16:uniqueId val="{00000000-B567-485C-A4F6-FDCC3AB07F96}"/>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0.55100000000000005</c:v>
                </c:pt>
              </c:numCache>
            </c:numRef>
          </c:xVal>
          <c:yVal>
            <c:numRef>
              <c:f>'Mapa CR_Total'!$C$3</c:f>
              <c:numCache>
                <c:formatCode>General</c:formatCode>
                <c:ptCount val="1"/>
                <c:pt idx="0">
                  <c:v>-0.55800000000000005</c:v>
                </c:pt>
              </c:numCache>
            </c:numRef>
          </c:yVal>
          <c:smooth val="0"/>
          <c:extLst>
            <c:ext xmlns:c16="http://schemas.microsoft.com/office/drawing/2014/chart" uri="{C3380CC4-5D6E-409C-BE32-E72D297353CC}">
              <c16:uniqueId val="{00000001-B567-485C-A4F6-FDCC3AB07F96}"/>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0.43099999999999999</c:v>
                </c:pt>
              </c:numCache>
            </c:numRef>
          </c:xVal>
          <c:yVal>
            <c:numRef>
              <c:f>'Mapa CR_Total'!$C$4</c:f>
              <c:numCache>
                <c:formatCode>General</c:formatCode>
                <c:ptCount val="1"/>
                <c:pt idx="0">
                  <c:v>-5.6000000000000001E-2</c:v>
                </c:pt>
              </c:numCache>
            </c:numRef>
          </c:yVal>
          <c:smooth val="0"/>
          <c:extLst>
            <c:ext xmlns:c16="http://schemas.microsoft.com/office/drawing/2014/chart" uri="{C3380CC4-5D6E-409C-BE32-E72D297353CC}">
              <c16:uniqueId val="{00000002-B567-485C-A4F6-FDCC3AB07F96}"/>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2262288164533173E-2"/>
                  <c:y val="5.086482371167811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0.57899999999999996</c:v>
                </c:pt>
              </c:numCache>
            </c:numRef>
          </c:xVal>
          <c:yVal>
            <c:numRef>
              <c:f>'Mapa CR_Total'!$C$5</c:f>
              <c:numCache>
                <c:formatCode>General</c:formatCode>
                <c:ptCount val="1"/>
                <c:pt idx="0">
                  <c:v>-0.10199999999999999</c:v>
                </c:pt>
              </c:numCache>
            </c:numRef>
          </c:yVal>
          <c:smooth val="0"/>
          <c:extLst>
            <c:ext xmlns:c16="http://schemas.microsoft.com/office/drawing/2014/chart" uri="{C3380CC4-5D6E-409C-BE32-E72D297353CC}">
              <c16:uniqueId val="{00000004-B567-485C-A4F6-FDCC3AB07F96}"/>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-0.23200000000000001</c:v>
                </c:pt>
              </c:numCache>
            </c:numRef>
          </c:xVal>
          <c:yVal>
            <c:numRef>
              <c:f>'Mapa CR_Total'!$C$6</c:f>
              <c:numCache>
                <c:formatCode>General</c:formatCode>
                <c:ptCount val="1"/>
                <c:pt idx="0">
                  <c:v>5.5E-2</c:v>
                </c:pt>
              </c:numCache>
            </c:numRef>
          </c:yVal>
          <c:smooth val="0"/>
          <c:extLst>
            <c:ext xmlns:c16="http://schemas.microsoft.com/office/drawing/2014/chart" uri="{C3380CC4-5D6E-409C-BE32-E72D297353CC}">
              <c16:uniqueId val="{00000005-B567-485C-A4F6-FDCC3AB07F96}"/>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392743803631069"/>
                  <c:y val="-3.4058928672406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0.40699999999999997</c:v>
                </c:pt>
              </c:numCache>
            </c:numRef>
          </c:xVal>
          <c:yVal>
            <c:numRef>
              <c:f>'Mapa CR_Total'!$C$7</c:f>
              <c:numCache>
                <c:formatCode>General</c:formatCode>
                <c:ptCount val="1"/>
                <c:pt idx="0">
                  <c:v>9.1999999999999998E-2</c:v>
                </c:pt>
              </c:numCache>
            </c:numRef>
          </c:yVal>
          <c:smooth val="0"/>
          <c:extLst>
            <c:ext xmlns:c16="http://schemas.microsoft.com/office/drawing/2014/chart" uri="{C3380CC4-5D6E-409C-BE32-E72D297353CC}">
              <c16:uniqueId val="{00000006-B567-485C-A4F6-FDCC3AB07F96}"/>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048658368290333E-3"/>
                  <c:y val="-2.29476844100298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-9.2999999999999999E-2</c:v>
                </c:pt>
              </c:numCache>
            </c:numRef>
          </c:xVal>
          <c:yVal>
            <c:numRef>
              <c:f>'Mapa CR_Total'!$C$8</c:f>
              <c:numCache>
                <c:formatCode>General</c:formatCode>
                <c:ptCount val="1"/>
                <c:pt idx="0">
                  <c:v>-6.6000000000000003E-2</c:v>
                </c:pt>
              </c:numCache>
            </c:numRef>
          </c:yVal>
          <c:smooth val="0"/>
          <c:extLst>
            <c:ext xmlns:c16="http://schemas.microsoft.com/office/drawing/2014/chart" uri="{C3380CC4-5D6E-409C-BE32-E72D297353CC}">
              <c16:uniqueId val="{00000007-B567-485C-A4F6-FDCC3AB07F96}"/>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-0.34300000000000003</c:v>
                </c:pt>
              </c:numCache>
            </c:numRef>
          </c:xVal>
          <c:yVal>
            <c:numRef>
              <c:f>'Mapa CR_Total'!$C$9</c:f>
              <c:numCache>
                <c:formatCode>General</c:formatCode>
                <c:ptCount val="1"/>
                <c:pt idx="0">
                  <c:v>0.191</c:v>
                </c:pt>
              </c:numCache>
            </c:numRef>
          </c:yVal>
          <c:smooth val="0"/>
          <c:extLst>
            <c:ext xmlns:c16="http://schemas.microsoft.com/office/drawing/2014/chart" uri="{C3380CC4-5D6E-409C-BE32-E72D297353CC}">
              <c16:uniqueId val="{00000008-B567-485C-A4F6-FDCC3AB07F96}"/>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0.30099999999999999</c:v>
                </c:pt>
              </c:numCache>
            </c:numRef>
          </c:xVal>
          <c:yVal>
            <c:numRef>
              <c:f>'Mapa CR_Total'!$C$10</c:f>
              <c:numCache>
                <c:formatCode>General</c:formatCode>
                <c:ptCount val="1"/>
                <c:pt idx="0">
                  <c:v>-0.375</c:v>
                </c:pt>
              </c:numCache>
            </c:numRef>
          </c:yVal>
          <c:smooth val="0"/>
          <c:extLst>
            <c:ext xmlns:c16="http://schemas.microsoft.com/office/drawing/2014/chart" uri="{C3380CC4-5D6E-409C-BE32-E72D297353CC}">
              <c16:uniqueId val="{00000009-B567-485C-A4F6-FDCC3AB07F96}"/>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122007060234882E-3"/>
                  <c:y val="-1.02847493908017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2.1000000000000001E-2</c:v>
                </c:pt>
              </c:numCache>
            </c:numRef>
          </c:xVal>
          <c:yVal>
            <c:numRef>
              <c:f>'Mapa CR_Total'!$C$11</c:f>
              <c:numCache>
                <c:formatCode>General</c:formatCode>
                <c:ptCount val="1"/>
                <c:pt idx="0">
                  <c:v>0.53900000000000003</c:v>
                </c:pt>
              </c:numCache>
            </c:numRef>
          </c:yVal>
          <c:smooth val="0"/>
          <c:extLst>
            <c:ext xmlns:c16="http://schemas.microsoft.com/office/drawing/2014/chart" uri="{C3380CC4-5D6E-409C-BE32-E72D297353CC}">
              <c16:uniqueId val="{0000000A-B567-485C-A4F6-FDCC3AB07F96}"/>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-0.55600000000000005</c:v>
                </c:pt>
              </c:numCache>
            </c:numRef>
          </c:xVal>
          <c:yVal>
            <c:numRef>
              <c:f>'Mapa CR_Total'!$C$12</c:f>
              <c:numCache>
                <c:formatCode>General</c:formatCode>
                <c:ptCount val="1"/>
                <c:pt idx="0">
                  <c:v>-0.47199999999999998</c:v>
                </c:pt>
              </c:numCache>
            </c:numRef>
          </c:yVal>
          <c:smooth val="0"/>
          <c:extLst>
            <c:ext xmlns:c16="http://schemas.microsoft.com/office/drawing/2014/chart" uri="{C3380CC4-5D6E-409C-BE32-E72D297353CC}">
              <c16:uniqueId val="{0000000B-B567-485C-A4F6-FDCC3AB07F96}"/>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9044600930772302E-3"/>
                  <c:y val="-9.246294348265540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-3.7999999999999999E-2</c:v>
                </c:pt>
              </c:numCache>
            </c:numRef>
          </c:xVal>
          <c:yVal>
            <c:numRef>
              <c:f>'Mapa CR_Total'!$C$13</c:f>
              <c:numCache>
                <c:formatCode>General</c:formatCode>
                <c:ptCount val="1"/>
                <c:pt idx="0">
                  <c:v>0.35699999999999998</c:v>
                </c:pt>
              </c:numCache>
            </c:numRef>
          </c:yVal>
          <c:smooth val="0"/>
          <c:extLst>
            <c:ext xmlns:c16="http://schemas.microsoft.com/office/drawing/2014/chart" uri="{C3380CC4-5D6E-409C-BE32-E72D297353CC}">
              <c16:uniqueId val="{0000000D-B567-485C-A4F6-FDCC3AB07F96}"/>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4811165973524906E-3"/>
                  <c:y val="-5.52875262188365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3.5000000000000003E-2</c:v>
                </c:pt>
              </c:numCache>
            </c:numRef>
          </c:xVal>
          <c:yVal>
            <c:numRef>
              <c:f>'Mapa CR_Total'!$C$14</c:f>
              <c:numCache>
                <c:formatCode>General</c:formatCode>
                <c:ptCount val="1"/>
                <c:pt idx="0">
                  <c:v>0.29799999999999999</c:v>
                </c:pt>
              </c:numCache>
            </c:numRef>
          </c:yVal>
          <c:smooth val="0"/>
          <c:extLst>
            <c:ext xmlns:c16="http://schemas.microsoft.com/office/drawing/2014/chart" uri="{C3380CC4-5D6E-409C-BE32-E72D297353CC}">
              <c16:uniqueId val="{0000000E-B567-485C-A4F6-FDCC3AB07F96}"/>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924320483498176"/>
                  <c:y val="1.69116878807840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-0.17899999999999999</c:v>
                </c:pt>
              </c:numCache>
            </c:numRef>
          </c:xVal>
          <c:yVal>
            <c:numRef>
              <c:f>'Mapa CR_Total'!$C$15</c:f>
              <c:numCache>
                <c:formatCode>General</c:formatCode>
                <c:ptCount val="1"/>
                <c:pt idx="0">
                  <c:v>-5.0000000000000001E-3</c:v>
                </c:pt>
              </c:numCache>
            </c:numRef>
          </c:yVal>
          <c:smooth val="0"/>
          <c:extLst>
            <c:ext xmlns:c16="http://schemas.microsoft.com/office/drawing/2014/chart" uri="{C3380CC4-5D6E-409C-BE32-E72D297353CC}">
              <c16:uniqueId val="{00000010-B567-485C-A4F6-FDCC3AB07F96}"/>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3322255225602314E-2"/>
                  <c:y val="-4.11929238257838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-0.45700000000000002</c:v>
                </c:pt>
              </c:numCache>
            </c:numRef>
          </c:xVal>
          <c:yVal>
            <c:numRef>
              <c:f>'Mapa CR_Total'!$C$16</c:f>
              <c:numCache>
                <c:formatCode>General</c:formatCode>
                <c:ptCount val="1"/>
                <c:pt idx="0">
                  <c:v>-1.4999999999999999E-2</c:v>
                </c:pt>
              </c:numCache>
            </c:numRef>
          </c:yVal>
          <c:smooth val="0"/>
          <c:extLst>
            <c:ext xmlns:c16="http://schemas.microsoft.com/office/drawing/2014/chart" uri="{C3380CC4-5D6E-409C-BE32-E72D297353CC}">
              <c16:uniqueId val="{00000011-B567-485C-A4F6-FDCC3AB07F96}"/>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748032396125061"/>
                  <c:y val="1.11172360693296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CR_Total'!$B$17</c:f>
              <c:numCache>
                <c:formatCode>General</c:formatCode>
                <c:ptCount val="1"/>
                <c:pt idx="0">
                  <c:v>-4.1000000000000002E-2</c:v>
                </c:pt>
              </c:numCache>
            </c:numRef>
          </c:xVal>
          <c:yVal>
            <c:numRef>
              <c:f>'Mapa CR_Total'!$C$17</c:f>
              <c:numCache>
                <c:formatCode>General</c:formatCode>
                <c:ptCount val="1"/>
                <c:pt idx="0">
                  <c:v>-0.13300000000000001</c:v>
                </c:pt>
              </c:numCache>
            </c:numRef>
          </c:yVal>
          <c:smooth val="0"/>
          <c:extLst>
            <c:ext xmlns:c16="http://schemas.microsoft.com/office/drawing/2014/chart" uri="{C3380CC4-5D6E-409C-BE32-E72D297353CC}">
              <c16:uniqueId val="{00000012-B567-485C-A4F6-FDCC3AB07F96}"/>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5821468631616486E-3"/>
                  <c:y val="-1.26569432122751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-0.371</c:v>
                </c:pt>
              </c:numCache>
            </c:numRef>
          </c:xVal>
          <c:yVal>
            <c:numRef>
              <c:f>'Mapa CR_Total'!$C$18</c:f>
              <c:numCache>
                <c:formatCode>General</c:formatCode>
                <c:ptCount val="1"/>
                <c:pt idx="0">
                  <c:v>-0.52600000000000002</c:v>
                </c:pt>
              </c:numCache>
            </c:numRef>
          </c:yVal>
          <c:smooth val="0"/>
          <c:extLst>
            <c:ext xmlns:c16="http://schemas.microsoft.com/office/drawing/2014/chart" uri="{C3380CC4-5D6E-409C-BE32-E72D297353CC}">
              <c16:uniqueId val="{00000013-B567-485C-A4F6-FDCC3AB07F96}"/>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6788521376066403E-2"/>
                  <c:y val="4.59036075546199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0.23200000000000001</c:v>
                </c:pt>
              </c:numCache>
            </c:numRef>
          </c:xVal>
          <c:yVal>
            <c:numRef>
              <c:f>'Mapa CR_Total'!$C$19</c:f>
              <c:numCache>
                <c:formatCode>General</c:formatCode>
                <c:ptCount val="1"/>
                <c:pt idx="0">
                  <c:v>-0.17699999999999999</c:v>
                </c:pt>
              </c:numCache>
            </c:numRef>
          </c:yVal>
          <c:smooth val="0"/>
          <c:extLst>
            <c:ext xmlns:c16="http://schemas.microsoft.com/office/drawing/2014/chart" uri="{C3380CC4-5D6E-409C-BE32-E72D297353CC}">
              <c16:uniqueId val="{00000015-B567-485C-A4F6-FDCC3AB07F96}"/>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668109434446308"/>
                  <c:y val="1.60524253149354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-0.155</c:v>
                </c:pt>
              </c:numCache>
            </c:numRef>
          </c:xVal>
          <c:yVal>
            <c:numRef>
              <c:f>'Mapa CR_Total'!$C$20</c:f>
              <c:numCache>
                <c:formatCode>General</c:formatCode>
                <c:ptCount val="1"/>
                <c:pt idx="0">
                  <c:v>0.33300000000000002</c:v>
                </c:pt>
              </c:numCache>
            </c:numRef>
          </c:yVal>
          <c:smooth val="0"/>
          <c:extLst>
            <c:ext xmlns:c16="http://schemas.microsoft.com/office/drawing/2014/chart" uri="{C3380CC4-5D6E-409C-BE32-E72D297353CC}">
              <c16:uniqueId val="{00000016-B567-485C-A4F6-FDCC3AB07F96}"/>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0.247</c:v>
                </c:pt>
              </c:numCache>
            </c:numRef>
          </c:xVal>
          <c:yVal>
            <c:numRef>
              <c:f>'Mapa CR_Total'!$C$21</c:f>
              <c:numCache>
                <c:formatCode>General</c:formatCode>
                <c:ptCount val="1"/>
                <c:pt idx="0">
                  <c:v>-0.47799999999999998</c:v>
                </c:pt>
              </c:numCache>
            </c:numRef>
          </c:yVal>
          <c:smooth val="0"/>
          <c:extLst>
            <c:ext xmlns:c16="http://schemas.microsoft.com/office/drawing/2014/chart" uri="{C3380CC4-5D6E-409C-BE32-E72D297353CC}">
              <c16:uniqueId val="{00000017-B567-485C-A4F6-FDCC3AB07F96}"/>
            </c:ext>
          </c:extLst>
        </c:ser>
        <c:ser>
          <c:idx val="20"/>
          <c:order val="20"/>
          <c:tx>
            <c:strRef>
              <c:f>'Mapa CR_Total'!$A$22</c:f>
              <c:strCache>
                <c:ptCount val="1"/>
                <c:pt idx="0">
                  <c:v>Bebé 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0.1026942197896215"/>
                  <c:y val="-1.55393768445871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B567-485C-A4F6-FDCC3AB07F9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0.316</c:v>
                </c:pt>
              </c:numCache>
            </c:numRef>
          </c:xVal>
          <c:yVal>
            <c:numRef>
              <c:f>'Mapa CR_Total'!$C$22</c:f>
              <c:numCache>
                <c:formatCode>General</c:formatCode>
                <c:ptCount val="1"/>
                <c:pt idx="0">
                  <c:v>0.76500000000000001</c:v>
                </c:pt>
              </c:numCache>
            </c:numRef>
          </c:yVal>
          <c:smooth val="0"/>
          <c:extLst>
            <c:ext xmlns:c16="http://schemas.microsoft.com/office/drawing/2014/chart" uri="{C3380CC4-5D6E-409C-BE32-E72D297353CC}">
              <c16:uniqueId val="{00000019-B567-485C-A4F6-FDCC3AB07F96}"/>
            </c:ext>
          </c:extLst>
        </c:ser>
        <c:ser>
          <c:idx val="21"/>
          <c:order val="21"/>
          <c:tx>
            <c:strRef>
              <c:f>'Mapa CR_Total'!$A$23</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139362702671599E-2"/>
                  <c:y val="6.361239300411599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B567-485C-A4F6-FDCC3AB07F9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5.5E-2</c:v>
                </c:pt>
              </c:numCache>
            </c:numRef>
          </c:xVal>
          <c:yVal>
            <c:numRef>
              <c:f>'Mapa CR_Total'!$C$23</c:f>
              <c:numCache>
                <c:formatCode>General</c:formatCode>
                <c:ptCount val="1"/>
                <c:pt idx="0">
                  <c:v>0.216</c:v>
                </c:pt>
              </c:numCache>
            </c:numRef>
          </c:yVal>
          <c:smooth val="0"/>
          <c:extLst>
            <c:ext xmlns:c16="http://schemas.microsoft.com/office/drawing/2014/chart" uri="{C3380CC4-5D6E-409C-BE32-E72D297353CC}">
              <c16:uniqueId val="{0000001A-B567-485C-A4F6-FDCC3AB07F96}"/>
            </c:ext>
          </c:extLst>
        </c:ser>
        <c:ser>
          <c:idx val="22"/>
          <c:order val="22"/>
          <c:tx>
            <c:strRef>
              <c:f>'Mapa CR_Total'!$A$24</c:f>
              <c:strCache>
                <c:ptCount val="1"/>
                <c:pt idx="0">
                  <c:v>El Gallo más Gallo</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-0.29799999999999999</c:v>
                </c:pt>
              </c:numCache>
            </c:numRef>
          </c:xVal>
          <c:yVal>
            <c:numRef>
              <c:f>'Mapa CR_Total'!$C$24</c:f>
              <c:numCache>
                <c:formatCode>General</c:formatCode>
                <c:ptCount val="1"/>
                <c:pt idx="0">
                  <c:v>0.45</c:v>
                </c:pt>
              </c:numCache>
            </c:numRef>
          </c:yVal>
          <c:smooth val="0"/>
          <c:extLst>
            <c:ext xmlns:c16="http://schemas.microsoft.com/office/drawing/2014/chart" uri="{C3380CC4-5D6E-409C-BE32-E72D297353CC}">
              <c16:uniqueId val="{0000001B-B567-485C-A4F6-FDCC3AB07F96}"/>
            </c:ext>
          </c:extLst>
        </c:ser>
        <c:ser>
          <c:idx val="23"/>
          <c:order val="23"/>
          <c:tx>
            <c:strRef>
              <c:f>'Mapa CR_Total'!$A$25</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0.52300000000000002</c:v>
                </c:pt>
              </c:numCache>
            </c:numRef>
          </c:xVal>
          <c:yVal>
            <c:numRef>
              <c:f>'Mapa CR_Total'!$C$25</c:f>
              <c:numCache>
                <c:formatCode>General</c:formatCode>
                <c:ptCount val="1"/>
                <c:pt idx="0">
                  <c:v>1.9E-2</c:v>
                </c:pt>
              </c:numCache>
            </c:numRef>
          </c:yVal>
          <c:smooth val="0"/>
          <c:extLst>
            <c:ext xmlns:c16="http://schemas.microsoft.com/office/drawing/2014/chart" uri="{C3380CC4-5D6E-409C-BE32-E72D297353CC}">
              <c16:uniqueId val="{0000001C-B567-485C-A4F6-FDCC3AB07F96}"/>
            </c:ext>
          </c:extLst>
        </c:ser>
        <c:ser>
          <c:idx val="24"/>
          <c:order val="24"/>
          <c:tx>
            <c:strRef>
              <c:f>'Mapa CR_Total'!$A$26</c:f>
              <c:strCache>
                <c:ptCount val="1"/>
                <c:pt idx="0">
                  <c:v>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0.41899999999999998</c:v>
                </c:pt>
              </c:numCache>
            </c:numRef>
          </c:xVal>
          <c:yVal>
            <c:numRef>
              <c:f>'Mapa CR_Total'!$C$26</c:f>
              <c:numCache>
                <c:formatCode>General</c:formatCode>
                <c:ptCount val="1"/>
                <c:pt idx="0">
                  <c:v>0.33100000000000002</c:v>
                </c:pt>
              </c:numCache>
            </c:numRef>
          </c:yVal>
          <c:smooth val="0"/>
          <c:extLst>
            <c:ext xmlns:c16="http://schemas.microsoft.com/office/drawing/2014/chart" uri="{C3380CC4-5D6E-409C-BE32-E72D297353CC}">
              <c16:uniqueId val="{0000001D-B567-485C-A4F6-FDCC3AB07F96}"/>
            </c:ext>
          </c:extLst>
        </c:ser>
        <c:ser>
          <c:idx val="25"/>
          <c:order val="25"/>
          <c:tx>
            <c:strRef>
              <c:f>'Mapa CR_Total'!$A$27</c:f>
              <c:strCache>
                <c:ptCount val="1"/>
                <c:pt idx="0">
                  <c:v>La Curacao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-4.8000000000000001E-2</c:v>
                </c:pt>
              </c:numCache>
            </c:numRef>
          </c:xVal>
          <c:yVal>
            <c:numRef>
              <c:f>'Mapa CR_Total'!$C$27</c:f>
              <c:numCache>
                <c:formatCode>General</c:formatCode>
                <c:ptCount val="1"/>
                <c:pt idx="0">
                  <c:v>0.54300000000000004</c:v>
                </c:pt>
              </c:numCache>
            </c:numRef>
          </c:yVal>
          <c:smooth val="0"/>
          <c:extLst>
            <c:ext xmlns:c16="http://schemas.microsoft.com/office/drawing/2014/chart" uri="{C3380CC4-5D6E-409C-BE32-E72D297353CC}">
              <c16:uniqueId val="{0000001E-B567-485C-A4F6-FDCC3AB07F96}"/>
            </c:ext>
          </c:extLst>
        </c:ser>
        <c:ser>
          <c:idx val="26"/>
          <c:order val="26"/>
          <c:tx>
            <c:strRef>
              <c:f>'Mapa CR_Total'!$A$28</c:f>
              <c:strCache>
                <c:ptCount val="1"/>
                <c:pt idx="0">
                  <c:v>Sears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0.46100000000000002</c:v>
                </c:pt>
              </c:numCache>
            </c:numRef>
          </c:xVal>
          <c:yVal>
            <c:numRef>
              <c:f>'Mapa CR_Total'!$C$28</c:f>
              <c:numCache>
                <c:formatCode>General</c:formatCode>
                <c:ptCount val="1"/>
                <c:pt idx="0">
                  <c:v>6.0999999999999999E-2</c:v>
                </c:pt>
              </c:numCache>
            </c:numRef>
          </c:yVal>
          <c:smooth val="0"/>
          <c:extLst>
            <c:ext xmlns:c16="http://schemas.microsoft.com/office/drawing/2014/chart" uri="{C3380CC4-5D6E-409C-BE32-E72D297353CC}">
              <c16:uniqueId val="{0000001F-B567-485C-A4F6-FDCC3AB07F96}"/>
            </c:ext>
          </c:extLst>
        </c:ser>
        <c:ser>
          <c:idx val="27"/>
          <c:order val="27"/>
          <c:tx>
            <c:strRef>
              <c:f>'Mapa CR_Total'!$A$29</c:f>
              <c:strCache>
                <c:ptCount val="1"/>
                <c:pt idx="0">
                  <c:v>Tiendas Max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386911774275857E-3"/>
                  <c:y val="3.983240915952571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0.40200000000000002</c:v>
                </c:pt>
              </c:numCache>
            </c:numRef>
          </c:xVal>
          <c:yVal>
            <c:numRef>
              <c:f>'Mapa CR_Total'!$C$29</c:f>
              <c:numCache>
                <c:formatCode>General</c:formatCode>
                <c:ptCount val="1"/>
                <c:pt idx="0">
                  <c:v>0.50900000000000001</c:v>
                </c:pt>
              </c:numCache>
            </c:numRef>
          </c:yVal>
          <c:smooth val="0"/>
          <c:extLst>
            <c:ext xmlns:c16="http://schemas.microsoft.com/office/drawing/2014/chart" uri="{C3380CC4-5D6E-409C-BE32-E72D297353CC}">
              <c16:uniqueId val="{00000020-B567-485C-A4F6-FDCC3AB07F96}"/>
            </c:ext>
          </c:extLst>
        </c:ser>
        <c:ser>
          <c:idx val="28"/>
          <c:order val="28"/>
          <c:tx>
            <c:strRef>
              <c:f>'Mapa CR_Total'!$A$30</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-0.51400000000000001</c:v>
                </c:pt>
              </c:numCache>
            </c:numRef>
          </c:xVal>
          <c:yVal>
            <c:numRef>
              <c:f>'Mapa CR_Total'!$C$30</c:f>
              <c:numCache>
                <c:formatCode>General</c:formatCode>
                <c:ptCount val="1"/>
                <c:pt idx="0">
                  <c:v>-0.06</c:v>
                </c:pt>
              </c:numCache>
            </c:numRef>
          </c:yVal>
          <c:smooth val="0"/>
          <c:extLst>
            <c:ext xmlns:c16="http://schemas.microsoft.com/office/drawing/2014/chart" uri="{C3380CC4-5D6E-409C-BE32-E72D297353CC}">
              <c16:uniqueId val="{00000021-B567-485C-A4F6-FDCC3AB07F96}"/>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2-B567-485C-A4F6-FDCC3AB07F96}"/>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B567-485C-A4F6-FDCC3AB07F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4-B567-485C-A4F6-FDCC3AB07F96}"/>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5-B567-485C-A4F6-FDCC3AB07F96}"/>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6-B567-485C-A4F6-FDCC3AB07F96}"/>
            </c:ext>
          </c:extLst>
        </c:ser>
        <c:dLbls>
          <c:dLblPos val="t"/>
          <c:showLegendKey val="0"/>
          <c:showVal val="1"/>
          <c:showCatName val="0"/>
          <c:showSerName val="0"/>
          <c:showPercent val="0"/>
          <c:showBubbleSize val="0"/>
        </c:dLbls>
        <c:axId val="397687336"/>
        <c:axId val="399234792"/>
      </c:scatterChart>
      <c:valAx>
        <c:axId val="397687336"/>
        <c:scaling>
          <c:orientation val="minMax"/>
          <c:max val="0.58500000000000008"/>
          <c:min val="-0.56500000000000006"/>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77"/>
          <c:min val="-0.58000000000000007"/>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7528331303392113"/>
          <c:h val="0.94755388819217279"/>
        </c:manualLayout>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-0.26</c:v>
                </c:pt>
              </c:numCache>
            </c:numRef>
          </c:xVal>
          <c:yVal>
            <c:numRef>
              <c:f>'Mapa CR_Total'!$C$2</c:f>
              <c:numCache>
                <c:formatCode>General</c:formatCode>
                <c:ptCount val="1"/>
                <c:pt idx="0">
                  <c:v>7.0000000000000007E-2</c:v>
                </c:pt>
              </c:numCache>
            </c:numRef>
          </c:yVal>
          <c:smooth val="0"/>
          <c:extLst>
            <c:ext xmlns:c16="http://schemas.microsoft.com/office/drawing/2014/chart" uri="{C3380CC4-5D6E-409C-BE32-E72D297353CC}">
              <c16:uniqueId val="{00000000-49C8-4539-B542-53F2584E88E9}"/>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246971542370971E-3"/>
                  <c:y val="3.736794851796552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c:f>
              <c:numCache>
                <c:formatCode>General</c:formatCode>
                <c:ptCount val="1"/>
                <c:pt idx="0">
                  <c:v>0.66100000000000003</c:v>
                </c:pt>
              </c:numCache>
            </c:numRef>
          </c:xVal>
          <c:yVal>
            <c:numRef>
              <c:f>'Mapa CR_Total'!$C$3</c:f>
              <c:numCache>
                <c:formatCode>General</c:formatCode>
                <c:ptCount val="1"/>
                <c:pt idx="0">
                  <c:v>0.02</c:v>
                </c:pt>
              </c:numCache>
            </c:numRef>
          </c:yVal>
          <c:smooth val="0"/>
          <c:extLst>
            <c:ext xmlns:c16="http://schemas.microsoft.com/office/drawing/2014/chart" uri="{C3380CC4-5D6E-409C-BE32-E72D297353CC}">
              <c16:uniqueId val="{00000001-49C8-4539-B542-53F2584E88E9}"/>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0.312</c:v>
                </c:pt>
              </c:numCache>
            </c:numRef>
          </c:xVal>
          <c:yVal>
            <c:numRef>
              <c:f>'Mapa CR_Total'!$C$4</c:f>
              <c:numCache>
                <c:formatCode>General</c:formatCode>
                <c:ptCount val="1"/>
                <c:pt idx="0">
                  <c:v>-0.28100000000000003</c:v>
                </c:pt>
              </c:numCache>
            </c:numRef>
          </c:yVal>
          <c:smooth val="0"/>
          <c:extLst>
            <c:ext xmlns:c16="http://schemas.microsoft.com/office/drawing/2014/chart" uri="{C3380CC4-5D6E-409C-BE32-E72D297353CC}">
              <c16:uniqueId val="{00000002-49C8-4539-B542-53F2584E88E9}"/>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695389214395064"/>
                  <c:y val="-7.746782513632892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0.46400000000000002</c:v>
                </c:pt>
              </c:numCache>
            </c:numRef>
          </c:xVal>
          <c:yVal>
            <c:numRef>
              <c:f>'Mapa CR_Total'!$C$5</c:f>
              <c:numCache>
                <c:formatCode>General</c:formatCode>
                <c:ptCount val="1"/>
                <c:pt idx="0">
                  <c:v>-5.1999999999999998E-2</c:v>
                </c:pt>
              </c:numCache>
            </c:numRef>
          </c:yVal>
          <c:smooth val="0"/>
          <c:extLst>
            <c:ext xmlns:c16="http://schemas.microsoft.com/office/drawing/2014/chart" uri="{C3380CC4-5D6E-409C-BE32-E72D297353CC}">
              <c16:uniqueId val="{00000003-49C8-4539-B542-53F2584E88E9}"/>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991205317997782E-3"/>
                  <c:y val="-1.03103349436955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-0.27100000000000002</c:v>
                </c:pt>
              </c:numCache>
            </c:numRef>
          </c:xVal>
          <c:yVal>
            <c:numRef>
              <c:f>'Mapa CR_Total'!$C$6</c:f>
              <c:numCache>
                <c:formatCode>General</c:formatCode>
                <c:ptCount val="1"/>
                <c:pt idx="0">
                  <c:v>0.51400000000000001</c:v>
                </c:pt>
              </c:numCache>
            </c:numRef>
          </c:yVal>
          <c:smooth val="0"/>
          <c:extLst>
            <c:ext xmlns:c16="http://schemas.microsoft.com/office/drawing/2014/chart" uri="{C3380CC4-5D6E-409C-BE32-E72D297353CC}">
              <c16:uniqueId val="{00000004-49C8-4539-B542-53F2584E88E9}"/>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7091640345842625E-2"/>
                  <c:y val="-1.74620774629446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0.217</c:v>
                </c:pt>
              </c:numCache>
            </c:numRef>
          </c:xVal>
          <c:yVal>
            <c:numRef>
              <c:f>'Mapa CR_Total'!$C$7</c:f>
              <c:numCache>
                <c:formatCode>General</c:formatCode>
                <c:ptCount val="1"/>
                <c:pt idx="0">
                  <c:v>-6.0999999999999999E-2</c:v>
                </c:pt>
              </c:numCache>
            </c:numRef>
          </c:yVal>
          <c:smooth val="0"/>
          <c:extLst>
            <c:ext xmlns:c16="http://schemas.microsoft.com/office/drawing/2014/chart" uri="{C3380CC4-5D6E-409C-BE32-E72D297353CC}">
              <c16:uniqueId val="{00000005-49C8-4539-B542-53F2584E88E9}"/>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-3.6999999999999998E-2</c:v>
                </c:pt>
              </c:numCache>
            </c:numRef>
          </c:xVal>
          <c:yVal>
            <c:numRef>
              <c:f>'Mapa CR_Total'!$C$8</c:f>
              <c:numCache>
                <c:formatCode>General</c:formatCode>
                <c:ptCount val="1"/>
                <c:pt idx="0">
                  <c:v>0.17199999999999999</c:v>
                </c:pt>
              </c:numCache>
            </c:numRef>
          </c:yVal>
          <c:smooth val="0"/>
          <c:extLst>
            <c:ext xmlns:c16="http://schemas.microsoft.com/office/drawing/2014/chart" uri="{C3380CC4-5D6E-409C-BE32-E72D297353CC}">
              <c16:uniqueId val="{00000006-49C8-4539-B542-53F2584E88E9}"/>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8171092551873608E-3"/>
                  <c:y val="-7.926420770612457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-0.17699999999999999</c:v>
                </c:pt>
              </c:numCache>
            </c:numRef>
          </c:xVal>
          <c:yVal>
            <c:numRef>
              <c:f>'Mapa CR_Total'!$C$9</c:f>
              <c:numCache>
                <c:formatCode>General</c:formatCode>
                <c:ptCount val="1"/>
                <c:pt idx="0">
                  <c:v>-0.35899999999999999</c:v>
                </c:pt>
              </c:numCache>
            </c:numRef>
          </c:yVal>
          <c:smooth val="0"/>
          <c:extLst>
            <c:ext xmlns:c16="http://schemas.microsoft.com/office/drawing/2014/chart" uri="{C3380CC4-5D6E-409C-BE32-E72D297353CC}">
              <c16:uniqueId val="{00000007-49C8-4539-B542-53F2584E88E9}"/>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0.314</c:v>
                </c:pt>
              </c:numCache>
            </c:numRef>
          </c:xVal>
          <c:yVal>
            <c:numRef>
              <c:f>'Mapa CR_Total'!$C$10</c:f>
              <c:numCache>
                <c:formatCode>General</c:formatCode>
                <c:ptCount val="1"/>
                <c:pt idx="0">
                  <c:v>0.109</c:v>
                </c:pt>
              </c:numCache>
            </c:numRef>
          </c:yVal>
          <c:smooth val="0"/>
          <c:extLst>
            <c:ext xmlns:c16="http://schemas.microsoft.com/office/drawing/2014/chart" uri="{C3380CC4-5D6E-409C-BE32-E72D297353CC}">
              <c16:uniqueId val="{00000008-49C8-4539-B542-53F2584E88E9}"/>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-0.54200000000000004</c:v>
                </c:pt>
              </c:numCache>
            </c:numRef>
          </c:xVal>
          <c:yVal>
            <c:numRef>
              <c:f>'Mapa CR_Total'!$C$11</c:f>
              <c:numCache>
                <c:formatCode>General</c:formatCode>
                <c:ptCount val="1"/>
                <c:pt idx="0">
                  <c:v>-0.68799999999999994</c:v>
                </c:pt>
              </c:numCache>
            </c:numRef>
          </c:yVal>
          <c:smooth val="0"/>
          <c:extLst>
            <c:ext xmlns:c16="http://schemas.microsoft.com/office/drawing/2014/chart" uri="{C3380CC4-5D6E-409C-BE32-E72D297353CC}">
              <c16:uniqueId val="{00000009-49C8-4539-B542-53F2584E88E9}"/>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1670978964807824E-2"/>
                  <c:y val="4.71448122742672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-0.57099999999999995</c:v>
                </c:pt>
              </c:numCache>
            </c:numRef>
          </c:xVal>
          <c:yVal>
            <c:numRef>
              <c:f>'Mapa CR_Total'!$C$12</c:f>
              <c:numCache>
                <c:formatCode>General</c:formatCode>
                <c:ptCount val="1"/>
                <c:pt idx="0">
                  <c:v>0.61099999999999999</c:v>
                </c:pt>
              </c:numCache>
            </c:numRef>
          </c:yVal>
          <c:smooth val="0"/>
          <c:extLst>
            <c:ext xmlns:c16="http://schemas.microsoft.com/office/drawing/2014/chart" uri="{C3380CC4-5D6E-409C-BE32-E72D297353CC}">
              <c16:uniqueId val="{0000000A-49C8-4539-B542-53F2584E88E9}"/>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946295610868406"/>
                  <c:y val="-6.797346459502735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-0.19800000000000001</c:v>
                </c:pt>
              </c:numCache>
            </c:numRef>
          </c:xVal>
          <c:yVal>
            <c:numRef>
              <c:f>'Mapa CR_Total'!$C$13</c:f>
              <c:numCache>
                <c:formatCode>General</c:formatCode>
                <c:ptCount val="1"/>
                <c:pt idx="0">
                  <c:v>-0.32600000000000001</c:v>
                </c:pt>
              </c:numCache>
            </c:numRef>
          </c:yVal>
          <c:smooth val="0"/>
          <c:extLst>
            <c:ext xmlns:c16="http://schemas.microsoft.com/office/drawing/2014/chart" uri="{C3380CC4-5D6E-409C-BE32-E72D297353CC}">
              <c16:uniqueId val="{0000000C-49C8-4539-B542-53F2584E88E9}"/>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1842750208242954E-4"/>
                  <c:y val="-1.50781632898616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8-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-7.3999999999999996E-2</c:v>
                </c:pt>
              </c:numCache>
            </c:numRef>
          </c:xVal>
          <c:yVal>
            <c:numRef>
              <c:f>'Mapa CR_Total'!$C$14</c:f>
              <c:numCache>
                <c:formatCode>General</c:formatCode>
                <c:ptCount val="1"/>
                <c:pt idx="0">
                  <c:v>-0.22500000000000001</c:v>
                </c:pt>
              </c:numCache>
            </c:numRef>
          </c:yVal>
          <c:smooth val="0"/>
          <c:extLst>
            <c:ext xmlns:c16="http://schemas.microsoft.com/office/drawing/2014/chart" uri="{C3380CC4-5D6E-409C-BE32-E72D297353CC}">
              <c16:uniqueId val="{0000000D-49C8-4539-B542-53F2584E88E9}"/>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8407197952173248E-4"/>
                  <c:y val="3.5439605974634566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-0.20300000000000001</c:v>
                </c:pt>
              </c:numCache>
            </c:numRef>
          </c:xVal>
          <c:yVal>
            <c:numRef>
              <c:f>'Mapa CR_Total'!$C$15</c:f>
              <c:numCache>
                <c:formatCode>General</c:formatCode>
                <c:ptCount val="1"/>
                <c:pt idx="0">
                  <c:v>-0.41399999999999998</c:v>
                </c:pt>
              </c:numCache>
            </c:numRef>
          </c:yVal>
          <c:smooth val="0"/>
          <c:extLst>
            <c:ext xmlns:c16="http://schemas.microsoft.com/office/drawing/2014/chart" uri="{C3380CC4-5D6E-409C-BE32-E72D297353CC}">
              <c16:uniqueId val="{0000000F-49C8-4539-B542-53F2584E88E9}"/>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1402846258315091E-3"/>
                  <c:y val="-1.26942491167785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-0.24399999999999999</c:v>
                </c:pt>
              </c:numCache>
            </c:numRef>
          </c:xVal>
          <c:yVal>
            <c:numRef>
              <c:f>'Mapa CR_Total'!$C$16</c:f>
              <c:numCache>
                <c:formatCode>General</c:formatCode>
                <c:ptCount val="1"/>
                <c:pt idx="0">
                  <c:v>0.38500000000000001</c:v>
                </c:pt>
              </c:numCache>
            </c:numRef>
          </c:yVal>
          <c:smooth val="0"/>
          <c:extLst>
            <c:ext xmlns:c16="http://schemas.microsoft.com/office/drawing/2014/chart" uri="{C3380CC4-5D6E-409C-BE32-E72D297353CC}">
              <c16:uniqueId val="{00000010-49C8-4539-B542-53F2584E88E9}"/>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0.20599999999999999</c:v>
                </c:pt>
              </c:numCache>
            </c:numRef>
          </c:xVal>
          <c:yVal>
            <c:numRef>
              <c:f>'Mapa CR_Total'!$C$17</c:f>
              <c:numCache>
                <c:formatCode>General</c:formatCode>
                <c:ptCount val="1"/>
                <c:pt idx="0">
                  <c:v>0.33600000000000002</c:v>
                </c:pt>
              </c:numCache>
            </c:numRef>
          </c:yVal>
          <c:smooth val="0"/>
          <c:extLst>
            <c:ext xmlns:c16="http://schemas.microsoft.com/office/drawing/2014/chart" uri="{C3380CC4-5D6E-409C-BE32-E72D297353CC}">
              <c16:uniqueId val="{00000011-49C8-4539-B542-53F2584E88E9}"/>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5049826151634431E-3"/>
                  <c:y val="-9.508063355053232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-0.19700000000000001</c:v>
                </c:pt>
              </c:numCache>
            </c:numRef>
          </c:xVal>
          <c:yVal>
            <c:numRef>
              <c:f>'Mapa CR_Total'!$C$18</c:f>
              <c:numCache>
                <c:formatCode>General</c:formatCode>
                <c:ptCount val="1"/>
                <c:pt idx="0">
                  <c:v>0.64700000000000002</c:v>
                </c:pt>
              </c:numCache>
            </c:numRef>
          </c:yVal>
          <c:smooth val="0"/>
          <c:extLst>
            <c:ext xmlns:c16="http://schemas.microsoft.com/office/drawing/2014/chart" uri="{C3380CC4-5D6E-409C-BE32-E72D297353CC}">
              <c16:uniqueId val="{00000012-49C8-4539-B542-53F2584E88E9}"/>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9234239175435755E-3"/>
                  <c:y val="-6.34721841327798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-0.41899999999999998</c:v>
                </c:pt>
              </c:numCache>
            </c:numRef>
          </c:xVal>
          <c:yVal>
            <c:numRef>
              <c:f>'Mapa CR_Total'!$C$19</c:f>
              <c:numCache>
                <c:formatCode>General</c:formatCode>
                <c:ptCount val="1"/>
                <c:pt idx="0">
                  <c:v>-1.2E-2</c:v>
                </c:pt>
              </c:numCache>
            </c:numRef>
          </c:yVal>
          <c:smooth val="0"/>
          <c:extLst>
            <c:ext xmlns:c16="http://schemas.microsoft.com/office/drawing/2014/chart" uri="{C3380CC4-5D6E-409C-BE32-E72D297353CC}">
              <c16:uniqueId val="{00000014-49C8-4539-B542-53F2584E88E9}"/>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1324609186185831"/>
                  <c:y val="-3.15859242444634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CR_Total'!$B$20</c:f>
              <c:numCache>
                <c:formatCode>General</c:formatCode>
                <c:ptCount val="1"/>
                <c:pt idx="0">
                  <c:v>-0.20300000000000001</c:v>
                </c:pt>
              </c:numCache>
            </c:numRef>
          </c:xVal>
          <c:yVal>
            <c:numRef>
              <c:f>'Mapa CR_Total'!$C$20</c:f>
              <c:numCache>
                <c:formatCode>General</c:formatCode>
                <c:ptCount val="1"/>
                <c:pt idx="0">
                  <c:v>0.224</c:v>
                </c:pt>
              </c:numCache>
            </c:numRef>
          </c:yVal>
          <c:smooth val="0"/>
          <c:extLst>
            <c:ext xmlns:c16="http://schemas.microsoft.com/office/drawing/2014/chart" uri="{C3380CC4-5D6E-409C-BE32-E72D297353CC}">
              <c16:uniqueId val="{00000015-49C8-4539-B542-53F2584E88E9}"/>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3383811755447411"/>
                  <c:y val="-7.926420770612457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49C8-4539-B542-53F2584E88E9}"/>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0.16</c:v>
                </c:pt>
              </c:numCache>
            </c:numRef>
          </c:xVal>
          <c:yVal>
            <c:numRef>
              <c:f>'Mapa CR_Total'!$C$21</c:f>
              <c:numCache>
                <c:formatCode>General</c:formatCode>
                <c:ptCount val="1"/>
                <c:pt idx="0">
                  <c:v>-0.11600000000000001</c:v>
                </c:pt>
              </c:numCache>
            </c:numRef>
          </c:yVal>
          <c:smooth val="0"/>
          <c:extLst>
            <c:ext xmlns:c16="http://schemas.microsoft.com/office/drawing/2014/chart" uri="{C3380CC4-5D6E-409C-BE32-E72D297353CC}">
              <c16:uniqueId val="{00000016-49C8-4539-B542-53F2584E88E9}"/>
            </c:ext>
          </c:extLst>
        </c:ser>
        <c:ser>
          <c:idx val="20"/>
          <c:order val="20"/>
          <c:tx>
            <c:strRef>
              <c:f>'Mapa CR_Total'!$A$22</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2022164693460002E-2"/>
                  <c:y val="-1.08484988755245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0.53300000000000003</c:v>
                </c:pt>
              </c:numCache>
            </c:numRef>
          </c:xVal>
          <c:yVal>
            <c:numRef>
              <c:f>'Mapa CR_Total'!$C$22</c:f>
              <c:numCache>
                <c:formatCode>General</c:formatCode>
                <c:ptCount val="1"/>
                <c:pt idx="0">
                  <c:v>8.3000000000000004E-2</c:v>
                </c:pt>
              </c:numCache>
            </c:numRef>
          </c:yVal>
          <c:smooth val="0"/>
          <c:extLst>
            <c:ext xmlns:c16="http://schemas.microsoft.com/office/drawing/2014/chart" uri="{C3380CC4-5D6E-409C-BE32-E72D297353CC}">
              <c16:uniqueId val="{00000018-49C8-4539-B542-53F2584E88E9}"/>
            </c:ext>
          </c:extLst>
        </c:ser>
        <c:ser>
          <c:idx val="21"/>
          <c:order val="21"/>
          <c:tx>
            <c:strRef>
              <c:f>'Mapa CR_Total'!$A$23</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7.8E-2</c:v>
                </c:pt>
              </c:numCache>
            </c:numRef>
          </c:xVal>
          <c:yVal>
            <c:numRef>
              <c:f>'Mapa CR_Total'!$C$23</c:f>
              <c:numCache>
                <c:formatCode>General</c:formatCode>
                <c:ptCount val="1"/>
                <c:pt idx="0">
                  <c:v>-0.44500000000000001</c:v>
                </c:pt>
              </c:numCache>
            </c:numRef>
          </c:yVal>
          <c:smooth val="0"/>
          <c:extLst>
            <c:ext xmlns:c16="http://schemas.microsoft.com/office/drawing/2014/chart" uri="{C3380CC4-5D6E-409C-BE32-E72D297353CC}">
              <c16:uniqueId val="{00000019-49C8-4539-B542-53F2584E88E9}"/>
            </c:ext>
          </c:extLst>
        </c:ser>
        <c:ser>
          <c:idx val="22"/>
          <c:order val="22"/>
          <c:tx>
            <c:strRef>
              <c:f>'Mapa CR_Total'!$A$24</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0.115780870381235"/>
                  <c:y val="-1.26942491167785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-0.42699999999999999</c:v>
                </c:pt>
              </c:numCache>
            </c:numRef>
          </c:xVal>
          <c:yVal>
            <c:numRef>
              <c:f>'Mapa CR_Total'!$C$24</c:f>
              <c:numCache>
                <c:formatCode>General</c:formatCode>
                <c:ptCount val="1"/>
                <c:pt idx="0">
                  <c:v>-0.46200000000000002</c:v>
                </c:pt>
              </c:numCache>
            </c:numRef>
          </c:yVal>
          <c:smooth val="0"/>
          <c:extLst>
            <c:ext xmlns:c16="http://schemas.microsoft.com/office/drawing/2014/chart" uri="{C3380CC4-5D6E-409C-BE32-E72D297353CC}">
              <c16:uniqueId val="{0000001A-49C8-4539-B542-53F2584E88E9}"/>
            </c:ext>
          </c:extLst>
        </c:ser>
        <c:ser>
          <c:idx val="23"/>
          <c:order val="23"/>
          <c:tx>
            <c:strRef>
              <c:f>'Mapa CR_Total'!$A$25</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6374562725183698E-2"/>
                  <c:y val="-3.15859242444634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-0.22700000000000001</c:v>
                </c:pt>
              </c:numCache>
            </c:numRef>
          </c:xVal>
          <c:yVal>
            <c:numRef>
              <c:f>'Mapa CR_Total'!$C$25</c:f>
              <c:numCache>
                <c:formatCode>General</c:formatCode>
                <c:ptCount val="1"/>
                <c:pt idx="0">
                  <c:v>-0.378</c:v>
                </c:pt>
              </c:numCache>
            </c:numRef>
          </c:yVal>
          <c:smooth val="0"/>
          <c:extLst>
            <c:ext xmlns:c16="http://schemas.microsoft.com/office/drawing/2014/chart" uri="{C3380CC4-5D6E-409C-BE32-E72D297353CC}">
              <c16:uniqueId val="{0000001B-49C8-4539-B542-53F2584E88E9}"/>
            </c:ext>
          </c:extLst>
        </c:ser>
        <c:ser>
          <c:idx val="24"/>
          <c:order val="24"/>
          <c:tx>
            <c:strRef>
              <c:f>'Mapa CR_Total'!$A$26</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7655336504335037E-2"/>
                  <c:y val="-7.926420770612480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-0.28100000000000003</c:v>
                </c:pt>
              </c:numCache>
            </c:numRef>
          </c:xVal>
          <c:yVal>
            <c:numRef>
              <c:f>'Mapa CR_Total'!$C$26</c:f>
              <c:numCache>
                <c:formatCode>General</c:formatCode>
                <c:ptCount val="1"/>
                <c:pt idx="0">
                  <c:v>0.48199999999999998</c:v>
                </c:pt>
              </c:numCache>
            </c:numRef>
          </c:yVal>
          <c:smooth val="0"/>
          <c:extLst>
            <c:ext xmlns:c16="http://schemas.microsoft.com/office/drawing/2014/chart" uri="{C3380CC4-5D6E-409C-BE32-E72D297353CC}">
              <c16:uniqueId val="{0000001C-49C8-4539-B542-53F2584E88E9}"/>
            </c:ext>
          </c:extLst>
        </c:ser>
        <c:ser>
          <c:idx val="25"/>
          <c:order val="25"/>
          <c:tx>
            <c:strRef>
              <c:f>'Mapa CR_Total'!$A$27</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5.60152312823732E-2"/>
                  <c:y val="1.35288067871350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CR_Total'!$B$27</c:f>
              <c:numCache>
                <c:formatCode>General</c:formatCode>
                <c:ptCount val="1"/>
                <c:pt idx="0">
                  <c:v>0.622</c:v>
                </c:pt>
              </c:numCache>
            </c:numRef>
          </c:xVal>
          <c:yVal>
            <c:numRef>
              <c:f>'Mapa CR_Total'!$C$27</c:f>
              <c:numCache>
                <c:formatCode>General</c:formatCode>
                <c:ptCount val="1"/>
                <c:pt idx="0">
                  <c:v>7.5999999999999998E-2</c:v>
                </c:pt>
              </c:numCache>
            </c:numRef>
          </c:yVal>
          <c:smooth val="0"/>
          <c:extLst>
            <c:ext xmlns:c16="http://schemas.microsoft.com/office/drawing/2014/chart" uri="{C3380CC4-5D6E-409C-BE32-E72D297353CC}">
              <c16:uniqueId val="{0000001D-49C8-4539-B542-53F2584E88E9}"/>
            </c:ext>
          </c:extLst>
        </c:ser>
        <c:ser>
          <c:idx val="26"/>
          <c:order val="26"/>
          <c:tx>
            <c:strRef>
              <c:f>'Mapa CR_Total'!$A$28</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-0.30199999999999999</c:v>
                </c:pt>
              </c:numCache>
            </c:numRef>
          </c:xVal>
          <c:yVal>
            <c:numRef>
              <c:f>'Mapa CR_Total'!$C$28</c:f>
              <c:numCache>
                <c:formatCode>General</c:formatCode>
                <c:ptCount val="1"/>
                <c:pt idx="0">
                  <c:v>-0.63300000000000001</c:v>
                </c:pt>
              </c:numCache>
            </c:numRef>
          </c:yVal>
          <c:smooth val="0"/>
          <c:extLst>
            <c:ext xmlns:c16="http://schemas.microsoft.com/office/drawing/2014/chart" uri="{C3380CC4-5D6E-409C-BE32-E72D297353CC}">
              <c16:uniqueId val="{0000001E-49C8-4539-B542-53F2584E88E9}"/>
            </c:ext>
          </c:extLst>
        </c:ser>
        <c:ser>
          <c:idx val="27"/>
          <c:order val="27"/>
          <c:tx>
            <c:strRef>
              <c:f>'Mapa CR_Total'!$A$29</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2084106798734335E-4"/>
                  <c:y val="-7.746782513632892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CR_Total'!$B$29</c:f>
              <c:numCache>
                <c:formatCode>General</c:formatCode>
                <c:ptCount val="1"/>
                <c:pt idx="0">
                  <c:v>0.03</c:v>
                </c:pt>
              </c:numCache>
            </c:numRef>
          </c:xVal>
          <c:yVal>
            <c:numRef>
              <c:f>'Mapa CR_Total'!$C$29</c:f>
              <c:numCache>
                <c:formatCode>General</c:formatCode>
                <c:ptCount val="1"/>
                <c:pt idx="0">
                  <c:v>0.183</c:v>
                </c:pt>
              </c:numCache>
            </c:numRef>
          </c:yVal>
          <c:smooth val="0"/>
          <c:extLst>
            <c:ext xmlns:c16="http://schemas.microsoft.com/office/drawing/2014/chart" uri="{C3380CC4-5D6E-409C-BE32-E72D297353CC}">
              <c16:uniqueId val="{0000001F-49C8-4539-B542-53F2584E88E9}"/>
            </c:ext>
          </c:extLst>
        </c:ser>
        <c:ser>
          <c:idx val="28"/>
          <c:order val="28"/>
          <c:tx>
            <c:strRef>
              <c:f>'Mapa CR_Total'!$A$30</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3648299767942687E-2"/>
                  <c:y val="-1.74620774629446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-0.371</c:v>
                </c:pt>
              </c:numCache>
            </c:numRef>
          </c:xVal>
          <c:yVal>
            <c:numRef>
              <c:f>'Mapa CR_Total'!$C$30</c:f>
              <c:numCache>
                <c:formatCode>General</c:formatCode>
                <c:ptCount val="1"/>
                <c:pt idx="0">
                  <c:v>0.61499999999999999</c:v>
                </c:pt>
              </c:numCache>
            </c:numRef>
          </c:yVal>
          <c:smooth val="0"/>
          <c:extLst>
            <c:ext xmlns:c16="http://schemas.microsoft.com/office/drawing/2014/chart" uri="{C3380CC4-5D6E-409C-BE32-E72D297353CC}">
              <c16:uniqueId val="{00000020-49C8-4539-B542-53F2584E88E9}"/>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1-49C8-4539-B542-53F2584E88E9}"/>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49C8-4539-B542-53F2584E88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3-49C8-4539-B542-53F2584E88E9}"/>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4-49C8-4539-B542-53F2584E88E9}"/>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5-49C8-4539-B542-53F2584E88E9}"/>
            </c:ext>
          </c:extLst>
        </c:ser>
        <c:ser>
          <c:idx val="29"/>
          <c:order val="33"/>
          <c:tx>
            <c:strRef>
              <c:f>'Mapa CR_Total'!$A$31</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2469715423708062E-3"/>
                  <c:y val="-2.461381998219380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0.59599999999999997</c:v>
                </c:pt>
              </c:numCache>
            </c:numRef>
          </c:xVal>
          <c:yVal>
            <c:numRef>
              <c:f>'Mapa CR_Total'!$C$31</c:f>
              <c:numCache>
                <c:formatCode>General</c:formatCode>
                <c:ptCount val="1"/>
                <c:pt idx="0">
                  <c:v>0.1</c:v>
                </c:pt>
              </c:numCache>
            </c:numRef>
          </c:yVal>
          <c:smooth val="0"/>
          <c:extLst>
            <c:ext xmlns:c16="http://schemas.microsoft.com/office/drawing/2014/chart" uri="{C3380CC4-5D6E-409C-BE32-E72D297353CC}">
              <c16:uniqueId val="{00000026-49C8-4539-B542-53F2584E88E9}"/>
            </c:ext>
          </c:extLst>
        </c:ser>
        <c:dLbls>
          <c:dLblPos val="t"/>
          <c:showLegendKey val="0"/>
          <c:showVal val="1"/>
          <c:showCatName val="0"/>
          <c:showSerName val="0"/>
          <c:showPercent val="0"/>
          <c:showBubbleSize val="0"/>
        </c:dLbls>
        <c:axId val="397687336"/>
        <c:axId val="399234792"/>
      </c:scatterChart>
      <c:valAx>
        <c:axId val="397687336"/>
        <c:scaling>
          <c:orientation val="minMax"/>
          <c:max val="0.67000000000000015"/>
          <c:min val="-0.57500000000000007"/>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66000000000000014"/>
          <c:min val="-0.69500000000000017"/>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3348910398713634E-2"/>
                  <c:y val="3.50712751930186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c:f>
              <c:numCache>
                <c:formatCode>General</c:formatCode>
                <c:ptCount val="1"/>
                <c:pt idx="0">
                  <c:v>-8.1000000000000003E-2</c:v>
                </c:pt>
              </c:numCache>
            </c:numRef>
          </c:xVal>
          <c:yVal>
            <c:numRef>
              <c:f>'Mapa CR_Total'!$C$2</c:f>
              <c:numCache>
                <c:formatCode>General</c:formatCode>
                <c:ptCount val="1"/>
                <c:pt idx="0">
                  <c:v>-0.374</c:v>
                </c:pt>
              </c:numCache>
            </c:numRef>
          </c:yVal>
          <c:smooth val="0"/>
          <c:extLst>
            <c:ext xmlns:c16="http://schemas.microsoft.com/office/drawing/2014/chart" uri="{C3380CC4-5D6E-409C-BE32-E72D297353CC}">
              <c16:uniqueId val="{00000000-26BF-4AFC-AAC8-4AD77B3EB8D8}"/>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-0.47499999999999998</c:v>
                </c:pt>
              </c:numCache>
            </c:numRef>
          </c:xVal>
          <c:yVal>
            <c:numRef>
              <c:f>'Mapa CR_Total'!$C$3</c:f>
              <c:numCache>
                <c:formatCode>General</c:formatCode>
                <c:ptCount val="1"/>
                <c:pt idx="0">
                  <c:v>0.38700000000000001</c:v>
                </c:pt>
              </c:numCache>
            </c:numRef>
          </c:yVal>
          <c:smooth val="0"/>
          <c:extLst>
            <c:ext xmlns:c16="http://schemas.microsoft.com/office/drawing/2014/chart" uri="{C3380CC4-5D6E-409C-BE32-E72D297353CC}">
              <c16:uniqueId val="{00000001-26BF-4AFC-AAC8-4AD77B3EB8D8}"/>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-0.41399999999999998</c:v>
                </c:pt>
              </c:numCache>
            </c:numRef>
          </c:xVal>
          <c:yVal>
            <c:numRef>
              <c:f>'Mapa CR_Total'!$C$4</c:f>
              <c:numCache>
                <c:formatCode>General</c:formatCode>
                <c:ptCount val="1"/>
                <c:pt idx="0">
                  <c:v>-0.19900000000000001</c:v>
                </c:pt>
              </c:numCache>
            </c:numRef>
          </c:yVal>
          <c:smooth val="0"/>
          <c:extLst>
            <c:ext xmlns:c16="http://schemas.microsoft.com/office/drawing/2014/chart" uri="{C3380CC4-5D6E-409C-BE32-E72D297353CC}">
              <c16:uniqueId val="{00000002-26BF-4AFC-AAC8-4AD77B3EB8D8}"/>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-0.27100000000000002</c:v>
                </c:pt>
              </c:numCache>
            </c:numRef>
          </c:xVal>
          <c:yVal>
            <c:numRef>
              <c:f>'Mapa CR_Total'!$C$5</c:f>
              <c:numCache>
                <c:formatCode>General</c:formatCode>
                <c:ptCount val="1"/>
                <c:pt idx="0">
                  <c:v>-0.38500000000000001</c:v>
                </c:pt>
              </c:numCache>
            </c:numRef>
          </c:yVal>
          <c:smooth val="0"/>
          <c:extLst>
            <c:ext xmlns:c16="http://schemas.microsoft.com/office/drawing/2014/chart" uri="{C3380CC4-5D6E-409C-BE32-E72D297353CC}">
              <c16:uniqueId val="{00000003-26BF-4AFC-AAC8-4AD77B3EB8D8}"/>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289917376066112E-3"/>
                  <c:y val="-2.22853412633999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9.2999999999999999E-2</c:v>
                </c:pt>
              </c:numCache>
            </c:numRef>
          </c:xVal>
          <c:yVal>
            <c:numRef>
              <c:f>'Mapa CR_Total'!$C$6</c:f>
              <c:numCache>
                <c:formatCode>General</c:formatCode>
                <c:ptCount val="1"/>
                <c:pt idx="0">
                  <c:v>2.7E-2</c:v>
                </c:pt>
              </c:numCache>
            </c:numRef>
          </c:yVal>
          <c:smooth val="0"/>
          <c:extLst>
            <c:ext xmlns:c16="http://schemas.microsoft.com/office/drawing/2014/chart" uri="{C3380CC4-5D6E-409C-BE32-E72D297353CC}">
              <c16:uniqueId val="{00000004-26BF-4AFC-AAC8-4AD77B3EB8D8}"/>
            </c:ext>
          </c:extLst>
        </c:ser>
        <c:ser>
          <c:idx val="5"/>
          <c:order val="5"/>
          <c:tx>
            <c:strRef>
              <c:f>'Mapa CR_Total'!$A$7</c:f>
              <c:strCache>
                <c:ptCount val="1"/>
                <c:pt idx="0">
                  <c:v>Buena atención</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-0.28199999999999997</c:v>
                </c:pt>
              </c:numCache>
            </c:numRef>
          </c:xVal>
          <c:yVal>
            <c:numRef>
              <c:f>'Mapa CR_Total'!$C$7</c:f>
              <c:numCache>
                <c:formatCode>General</c:formatCode>
                <c:ptCount val="1"/>
                <c:pt idx="0">
                  <c:v>-0.111</c:v>
                </c:pt>
              </c:numCache>
            </c:numRef>
          </c:yVal>
          <c:smooth val="0"/>
          <c:extLst>
            <c:ext xmlns:c16="http://schemas.microsoft.com/office/drawing/2014/chart" uri="{C3380CC4-5D6E-409C-BE32-E72D297353CC}">
              <c16:uniqueId val="{00000005-26BF-4AFC-AAC8-4AD77B3EB8D8}"/>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6561301943805223"/>
                  <c:y val="2.4735040846830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0.27600000000000002</c:v>
                </c:pt>
              </c:numCache>
            </c:numRef>
          </c:xVal>
          <c:yVal>
            <c:numRef>
              <c:f>'Mapa CR_Total'!$C$8</c:f>
              <c:numCache>
                <c:formatCode>General</c:formatCode>
                <c:ptCount val="1"/>
                <c:pt idx="0">
                  <c:v>0.28899999999999998</c:v>
                </c:pt>
              </c:numCache>
            </c:numRef>
          </c:yVal>
          <c:smooth val="0"/>
          <c:extLst>
            <c:ext xmlns:c16="http://schemas.microsoft.com/office/drawing/2014/chart" uri="{C3380CC4-5D6E-409C-BE32-E72D297353CC}">
              <c16:uniqueId val="{00000006-26BF-4AFC-AAC8-4AD77B3EB8D8}"/>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190358496054666E-3"/>
                  <c:y val="-3.166469111260357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0.121</c:v>
                </c:pt>
              </c:numCache>
            </c:numRef>
          </c:xVal>
          <c:yVal>
            <c:numRef>
              <c:f>'Mapa CR_Total'!$C$9</c:f>
              <c:numCache>
                <c:formatCode>General</c:formatCode>
                <c:ptCount val="1"/>
                <c:pt idx="0">
                  <c:v>-0.09</c:v>
                </c:pt>
              </c:numCache>
            </c:numRef>
          </c:yVal>
          <c:smooth val="0"/>
          <c:extLst>
            <c:ext xmlns:c16="http://schemas.microsoft.com/office/drawing/2014/chart" uri="{C3380CC4-5D6E-409C-BE32-E72D297353CC}">
              <c16:uniqueId val="{00000007-26BF-4AFC-AAC8-4AD77B3EB8D8}"/>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-0.23400000000000001</c:v>
                </c:pt>
              </c:numCache>
            </c:numRef>
          </c:xVal>
          <c:yVal>
            <c:numRef>
              <c:f>'Mapa CR_Total'!$C$10</c:f>
              <c:numCache>
                <c:formatCode>General</c:formatCode>
                <c:ptCount val="1"/>
                <c:pt idx="0">
                  <c:v>0.125</c:v>
                </c:pt>
              </c:numCache>
            </c:numRef>
          </c:yVal>
          <c:smooth val="0"/>
          <c:extLst>
            <c:ext xmlns:c16="http://schemas.microsoft.com/office/drawing/2014/chart" uri="{C3380CC4-5D6E-409C-BE32-E72D297353CC}">
              <c16:uniqueId val="{00000008-26BF-4AFC-AAC8-4AD77B3EB8D8}"/>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0.48399999999999999</c:v>
                </c:pt>
              </c:numCache>
            </c:numRef>
          </c:xVal>
          <c:yVal>
            <c:numRef>
              <c:f>'Mapa CR_Total'!$C$11</c:f>
              <c:numCache>
                <c:formatCode>General</c:formatCode>
                <c:ptCount val="1"/>
                <c:pt idx="0">
                  <c:v>-0.81799999999999995</c:v>
                </c:pt>
              </c:numCache>
            </c:numRef>
          </c:yVal>
          <c:smooth val="0"/>
          <c:extLst>
            <c:ext xmlns:c16="http://schemas.microsoft.com/office/drawing/2014/chart" uri="{C3380CC4-5D6E-409C-BE32-E72D297353CC}">
              <c16:uniqueId val="{00000009-26BF-4AFC-AAC8-4AD77B3EB8D8}"/>
            </c:ext>
          </c:extLst>
        </c:ser>
        <c:ser>
          <c:idx val="10"/>
          <c:order val="10"/>
          <c:tx>
            <c:strRef>
              <c:f>'Mapa CR_Total'!$A$12</c:f>
              <c:strCache>
                <c:ptCount val="1"/>
                <c:pt idx="0">
                  <c:v>Largos tiempos de espera para cancelar</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134122283565041E-3"/>
                  <c:y val="4.06276033232965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0.55600000000000005</c:v>
                </c:pt>
              </c:numCache>
            </c:numRef>
          </c:xVal>
          <c:yVal>
            <c:numRef>
              <c:f>'Mapa CR_Total'!$C$12</c:f>
              <c:numCache>
                <c:formatCode>General</c:formatCode>
                <c:ptCount val="1"/>
                <c:pt idx="0">
                  <c:v>0.64200000000000002</c:v>
                </c:pt>
              </c:numCache>
            </c:numRef>
          </c:yVal>
          <c:smooth val="0"/>
          <c:extLst>
            <c:ext xmlns:c16="http://schemas.microsoft.com/office/drawing/2014/chart" uri="{C3380CC4-5D6E-409C-BE32-E72D297353CC}">
              <c16:uniqueId val="{0000000A-26BF-4AFC-AAC8-4AD77B3EB8D8}"/>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0566004711340506E-2"/>
                  <c:y val="7.613112309636821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0.48599999999999999</c:v>
                </c:pt>
              </c:numCache>
            </c:numRef>
          </c:xVal>
          <c:yVal>
            <c:numRef>
              <c:f>'Mapa CR_Total'!$C$13</c:f>
              <c:numCache>
                <c:formatCode>General</c:formatCode>
                <c:ptCount val="1"/>
                <c:pt idx="0">
                  <c:v>-0.34799999999999998</c:v>
                </c:pt>
              </c:numCache>
            </c:numRef>
          </c:yVal>
          <c:smooth val="0"/>
          <c:extLst>
            <c:ext xmlns:c16="http://schemas.microsoft.com/office/drawing/2014/chart" uri="{C3380CC4-5D6E-409C-BE32-E72D297353CC}">
              <c16:uniqueId val="{0000000C-26BF-4AFC-AAC8-4AD77B3EB8D8}"/>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754427698230956"/>
                  <c:y val="-7.76610092243000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0.31</c:v>
                </c:pt>
              </c:numCache>
            </c:numRef>
          </c:xVal>
          <c:yVal>
            <c:numRef>
              <c:f>'Mapa CR_Total'!$C$14</c:f>
              <c:numCache>
                <c:formatCode>General</c:formatCode>
                <c:ptCount val="1"/>
                <c:pt idx="0">
                  <c:v>-0.45600000000000002</c:v>
                </c:pt>
              </c:numCache>
            </c:numRef>
          </c:yVal>
          <c:smooth val="0"/>
          <c:extLst>
            <c:ext xmlns:c16="http://schemas.microsoft.com/office/drawing/2014/chart" uri="{C3380CC4-5D6E-409C-BE32-E72D297353CC}">
              <c16:uniqueId val="{0000000D-26BF-4AFC-AAC8-4AD77B3EB8D8}"/>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357424799432339E-2"/>
                  <c:y val="-2.10651959185724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0.22</c:v>
                </c:pt>
              </c:numCache>
            </c:numRef>
          </c:xVal>
          <c:yVal>
            <c:numRef>
              <c:f>'Mapa CR_Total'!$C$15</c:f>
              <c:numCache>
                <c:formatCode>General</c:formatCode>
                <c:ptCount val="1"/>
                <c:pt idx="0">
                  <c:v>-0.28100000000000003</c:v>
                </c:pt>
              </c:numCache>
            </c:numRef>
          </c:yVal>
          <c:smooth val="0"/>
          <c:extLst>
            <c:ext xmlns:c16="http://schemas.microsoft.com/office/drawing/2014/chart" uri="{C3380CC4-5D6E-409C-BE32-E72D297353CC}">
              <c16:uniqueId val="{0000000F-26BF-4AFC-AAC8-4AD77B3EB8D8}"/>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1670689824074415"/>
                  <c:y val="-6.36191761534974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0.36599999999999999</c:v>
                </c:pt>
              </c:numCache>
            </c:numRef>
          </c:xVal>
          <c:yVal>
            <c:numRef>
              <c:f>'Mapa CR_Total'!$C$16</c:f>
              <c:numCache>
                <c:formatCode>General</c:formatCode>
                <c:ptCount val="1"/>
                <c:pt idx="0">
                  <c:v>0.623</c:v>
                </c:pt>
              </c:numCache>
            </c:numRef>
          </c:yVal>
          <c:smooth val="0"/>
          <c:extLst>
            <c:ext xmlns:c16="http://schemas.microsoft.com/office/drawing/2014/chart" uri="{C3380CC4-5D6E-409C-BE32-E72D297353CC}">
              <c16:uniqueId val="{00000010-26BF-4AFC-AAC8-4AD77B3EB8D8}"/>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-0.24099999999999999</c:v>
                </c:pt>
              </c:numCache>
            </c:numRef>
          </c:xVal>
          <c:yVal>
            <c:numRef>
              <c:f>'Mapa CR_Total'!$C$17</c:f>
              <c:numCache>
                <c:formatCode>General</c:formatCode>
                <c:ptCount val="1"/>
                <c:pt idx="0">
                  <c:v>0.254</c:v>
                </c:pt>
              </c:numCache>
            </c:numRef>
          </c:yVal>
          <c:smooth val="0"/>
          <c:extLst>
            <c:ext xmlns:c16="http://schemas.microsoft.com/office/drawing/2014/chart" uri="{C3380CC4-5D6E-409C-BE32-E72D297353CC}">
              <c16:uniqueId val="{00000011-26BF-4AFC-AAC8-4AD77B3EB8D8}"/>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364891342601641E-3"/>
                  <c:y val="4.46307112690885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0.48799999999999999</c:v>
                </c:pt>
              </c:numCache>
            </c:numRef>
          </c:xVal>
          <c:yVal>
            <c:numRef>
              <c:f>'Mapa CR_Total'!$C$18</c:f>
              <c:numCache>
                <c:formatCode>General</c:formatCode>
                <c:ptCount val="1"/>
                <c:pt idx="0">
                  <c:v>0.45300000000000001</c:v>
                </c:pt>
              </c:numCache>
            </c:numRef>
          </c:yVal>
          <c:smooth val="0"/>
          <c:extLst>
            <c:ext xmlns:c16="http://schemas.microsoft.com/office/drawing/2014/chart" uri="{C3380CC4-5D6E-409C-BE32-E72D297353CC}">
              <c16:uniqueId val="{00000012-26BF-4AFC-AAC8-4AD77B3EB8D8}"/>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14972200162412"/>
                  <c:y val="-8.67161285939857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0.35099999999999998</c:v>
                </c:pt>
              </c:numCache>
            </c:numRef>
          </c:xVal>
          <c:yVal>
            <c:numRef>
              <c:f>'Mapa CR_Total'!$C$19</c:f>
              <c:numCache>
                <c:formatCode>General</c:formatCode>
                <c:ptCount val="1"/>
                <c:pt idx="0">
                  <c:v>-0.16400000000000001</c:v>
                </c:pt>
              </c:numCache>
            </c:numRef>
          </c:yVal>
          <c:smooth val="0"/>
          <c:extLst>
            <c:ext xmlns:c16="http://schemas.microsoft.com/office/drawing/2014/chart" uri="{C3380CC4-5D6E-409C-BE32-E72D297353CC}">
              <c16:uniqueId val="{00000014-26BF-4AFC-AAC8-4AD77B3EB8D8}"/>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732603702757443"/>
                  <c:y val="-3.166469111260357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0.152</c:v>
                </c:pt>
              </c:numCache>
            </c:numRef>
          </c:xVal>
          <c:yVal>
            <c:numRef>
              <c:f>'Mapa CR_Total'!$C$20</c:f>
              <c:numCache>
                <c:formatCode>General</c:formatCode>
                <c:ptCount val="1"/>
                <c:pt idx="0">
                  <c:v>0.35699999999999998</c:v>
                </c:pt>
              </c:numCache>
            </c:numRef>
          </c:yVal>
          <c:smooth val="0"/>
          <c:extLst>
            <c:ext xmlns:c16="http://schemas.microsoft.com/office/drawing/2014/chart" uri="{C3380CC4-5D6E-409C-BE32-E72D297353CC}">
              <c16:uniqueId val="{00000015-26BF-4AFC-AAC8-4AD77B3EB8D8}"/>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4128228330428225E-3"/>
                  <c:y val="-1.989548224438251E-2"/>
                </c:manualLayout>
              </c:layout>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c:v>
                </c:pt>
              </c:numCache>
            </c:numRef>
          </c:xVal>
          <c:yVal>
            <c:numRef>
              <c:f>'Mapa CR_Total'!$C$21</c:f>
              <c:numCache>
                <c:formatCode>General</c:formatCode>
                <c:ptCount val="1"/>
                <c:pt idx="0">
                  <c:v>-4.7E-2</c:v>
                </c:pt>
              </c:numCache>
            </c:numRef>
          </c:yVal>
          <c:smooth val="0"/>
          <c:extLst>
            <c:ext xmlns:c16="http://schemas.microsoft.com/office/drawing/2014/chart" uri="{C3380CC4-5D6E-409C-BE32-E72D297353CC}">
              <c16:uniqueId val="{00000016-26BF-4AFC-AAC8-4AD77B3EB8D8}"/>
            </c:ext>
          </c:extLst>
        </c:ser>
        <c:ser>
          <c:idx val="20"/>
          <c:order val="20"/>
          <c:tx>
            <c:strRef>
              <c:f>'Mapa CR_Total'!$A$22</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1820112667458287E-2"/>
                  <c:y val="1.225602503217371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-0.42099999999999999</c:v>
                </c:pt>
              </c:numCache>
            </c:numRef>
          </c:xVal>
          <c:yVal>
            <c:numRef>
              <c:f>'Mapa CR_Total'!$C$22</c:f>
              <c:numCache>
                <c:formatCode>General</c:formatCode>
                <c:ptCount val="1"/>
                <c:pt idx="0">
                  <c:v>0.29399999999999998</c:v>
                </c:pt>
              </c:numCache>
            </c:numRef>
          </c:yVal>
          <c:smooth val="0"/>
          <c:extLst>
            <c:ext xmlns:c16="http://schemas.microsoft.com/office/drawing/2014/chart" uri="{C3380CC4-5D6E-409C-BE32-E72D297353CC}">
              <c16:uniqueId val="{00000018-26BF-4AFC-AAC8-4AD77B3EB8D8}"/>
            </c:ext>
          </c:extLst>
        </c:ser>
        <c:ser>
          <c:idx val="21"/>
          <c:order val="21"/>
          <c:tx>
            <c:strRef>
              <c:f>'Mapa CR_Total'!$A$23</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5.9104827458475721E-2"/>
                  <c:y val="-1.27259051873301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CR_Total'!$B$23</c:f>
              <c:numCache>
                <c:formatCode>General</c:formatCode>
                <c:ptCount val="1"/>
                <c:pt idx="0">
                  <c:v>-7.4999999999999997E-2</c:v>
                </c:pt>
              </c:numCache>
            </c:numRef>
          </c:xVal>
          <c:yVal>
            <c:numRef>
              <c:f>'Mapa CR_Total'!$C$23</c:f>
              <c:numCache>
                <c:formatCode>General</c:formatCode>
                <c:ptCount val="1"/>
                <c:pt idx="0">
                  <c:v>-0.95899999999999996</c:v>
                </c:pt>
              </c:numCache>
            </c:numRef>
          </c:yVal>
          <c:smooth val="0"/>
          <c:extLst>
            <c:ext xmlns:c16="http://schemas.microsoft.com/office/drawing/2014/chart" uri="{C3380CC4-5D6E-409C-BE32-E72D297353CC}">
              <c16:uniqueId val="{00000019-26BF-4AFC-AAC8-4AD77B3EB8D8}"/>
            </c:ext>
          </c:extLst>
        </c:ser>
        <c:ser>
          <c:idx val="22"/>
          <c:order val="22"/>
          <c:tx>
            <c:strRef>
              <c:f>'Mapa CR_Total'!$A$24</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0.48299999999999998</c:v>
                </c:pt>
              </c:numCache>
            </c:numRef>
          </c:xVal>
          <c:yVal>
            <c:numRef>
              <c:f>'Mapa CR_Total'!$C$24</c:f>
              <c:numCache>
                <c:formatCode>General</c:formatCode>
                <c:ptCount val="1"/>
                <c:pt idx="0">
                  <c:v>-0.314</c:v>
                </c:pt>
              </c:numCache>
            </c:numRef>
          </c:yVal>
          <c:smooth val="0"/>
          <c:extLst>
            <c:ext xmlns:c16="http://schemas.microsoft.com/office/drawing/2014/chart" uri="{C3380CC4-5D6E-409C-BE32-E72D297353CC}">
              <c16:uniqueId val="{0000001A-26BF-4AFC-AAC8-4AD77B3EB8D8}"/>
            </c:ext>
          </c:extLst>
        </c:ser>
        <c:ser>
          <c:idx val="23"/>
          <c:order val="23"/>
          <c:tx>
            <c:strRef>
              <c:f>'Mapa CR_Total'!$A$25</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7.9365877403881652E-2"/>
                  <c:y val="-1.27259051873302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CR_Total'!$B$25</c:f>
              <c:numCache>
                <c:formatCode>General</c:formatCode>
                <c:ptCount val="1"/>
                <c:pt idx="0">
                  <c:v>0.109</c:v>
                </c:pt>
              </c:numCache>
            </c:numRef>
          </c:xVal>
          <c:yVal>
            <c:numRef>
              <c:f>'Mapa CR_Total'!$C$25</c:f>
              <c:numCache>
                <c:formatCode>General</c:formatCode>
                <c:ptCount val="1"/>
                <c:pt idx="0">
                  <c:v>-0.56799999999999995</c:v>
                </c:pt>
              </c:numCache>
            </c:numRef>
          </c:yVal>
          <c:smooth val="0"/>
          <c:extLst>
            <c:ext xmlns:c16="http://schemas.microsoft.com/office/drawing/2014/chart" uri="{C3380CC4-5D6E-409C-BE32-E72D297353CC}">
              <c16:uniqueId val="{0000001B-26BF-4AFC-AAC8-4AD77B3EB8D8}"/>
            </c:ext>
          </c:extLst>
        </c:ser>
        <c:ser>
          <c:idx val="24"/>
          <c:order val="24"/>
          <c:tx>
            <c:strRef>
              <c:f>'Mapa CR_Total'!$A$26</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0.16900000000000001</c:v>
                </c:pt>
              </c:numCache>
            </c:numRef>
          </c:xVal>
          <c:yVal>
            <c:numRef>
              <c:f>'Mapa CR_Total'!$C$26</c:f>
              <c:numCache>
                <c:formatCode>General</c:formatCode>
                <c:ptCount val="1"/>
                <c:pt idx="0">
                  <c:v>0.39</c:v>
                </c:pt>
              </c:numCache>
            </c:numRef>
          </c:yVal>
          <c:smooth val="0"/>
          <c:extLst>
            <c:ext xmlns:c16="http://schemas.microsoft.com/office/drawing/2014/chart" uri="{C3380CC4-5D6E-409C-BE32-E72D297353CC}">
              <c16:uniqueId val="{0000001C-26BF-4AFC-AAC8-4AD77B3EB8D8}"/>
            </c:ext>
          </c:extLst>
        </c:ser>
        <c:ser>
          <c:idx val="25"/>
          <c:order val="25"/>
          <c:tx>
            <c:strRef>
              <c:f>'Mapa CR_Total'!$A$27</c:f>
              <c:strCache>
                <c:ptCount val="1"/>
                <c:pt idx="0">
                  <c:v>Stradivarius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7645482661458163E-4"/>
                  <c:y val="-1.05110515925399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CR_Total'!$B$27</c:f>
              <c:numCache>
                <c:formatCode>General</c:formatCode>
                <c:ptCount val="1"/>
                <c:pt idx="0">
                  <c:v>-0.443</c:v>
                </c:pt>
              </c:numCache>
            </c:numRef>
          </c:xVal>
          <c:yVal>
            <c:numRef>
              <c:f>'Mapa CR_Total'!$C$27</c:f>
              <c:numCache>
                <c:formatCode>General</c:formatCode>
                <c:ptCount val="1"/>
                <c:pt idx="0">
                  <c:v>0.18</c:v>
                </c:pt>
              </c:numCache>
            </c:numRef>
          </c:yVal>
          <c:smooth val="0"/>
          <c:extLst>
            <c:ext xmlns:c16="http://schemas.microsoft.com/office/drawing/2014/chart" uri="{C3380CC4-5D6E-409C-BE32-E72D297353CC}">
              <c16:uniqueId val="{0000001E-26BF-4AFC-AAC8-4AD77B3EB8D8}"/>
            </c:ext>
          </c:extLst>
        </c:ser>
        <c:ser>
          <c:idx val="26"/>
          <c:order val="26"/>
          <c:tx>
            <c:strRef>
              <c:f>'Mapa CR_Total'!$A$28</c:f>
              <c:strCache>
                <c:ptCount val="1"/>
                <c:pt idx="0">
                  <c:v>Tropigas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5413315685080894E-2"/>
                  <c:y val="-7.76610092243000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-0.14499999999999999</c:v>
                </c:pt>
              </c:numCache>
            </c:numRef>
          </c:xVal>
          <c:yVal>
            <c:numRef>
              <c:f>'Mapa CR_Total'!$C$28</c:f>
              <c:numCache>
                <c:formatCode>General</c:formatCode>
                <c:ptCount val="1"/>
                <c:pt idx="0">
                  <c:v>-0.41</c:v>
                </c:pt>
              </c:numCache>
            </c:numRef>
          </c:yVal>
          <c:smooth val="0"/>
          <c:extLst>
            <c:ext xmlns:c16="http://schemas.microsoft.com/office/drawing/2014/chart" uri="{C3380CC4-5D6E-409C-BE32-E72D297353CC}">
              <c16:uniqueId val="{0000001F-26BF-4AFC-AAC8-4AD77B3EB8D8}"/>
            </c:ext>
          </c:extLst>
        </c:ser>
        <c:ser>
          <c:idx val="27"/>
          <c:order val="27"/>
          <c:tx>
            <c:strRef>
              <c:f>'Mapa CR_Total'!$A$29</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0.39400000000000002</c:v>
                </c:pt>
              </c:numCache>
            </c:numRef>
          </c:xVal>
          <c:yVal>
            <c:numRef>
              <c:f>'Mapa CR_Total'!$C$29</c:f>
              <c:numCache>
                <c:formatCode>General</c:formatCode>
                <c:ptCount val="1"/>
                <c:pt idx="0">
                  <c:v>-0.621</c:v>
                </c:pt>
              </c:numCache>
            </c:numRef>
          </c:yVal>
          <c:smooth val="0"/>
          <c:extLst>
            <c:ext xmlns:c16="http://schemas.microsoft.com/office/drawing/2014/chart" uri="{C3380CC4-5D6E-409C-BE32-E72D297353CC}">
              <c16:uniqueId val="{00000020-26BF-4AFC-AAC8-4AD77B3EB8D8}"/>
            </c:ext>
          </c:extLst>
        </c:ser>
        <c:ser>
          <c:idx val="28"/>
          <c:order val="28"/>
          <c:tx>
            <c:strRef>
              <c:f>'Mapa CR_Total'!$A$30</c:f>
              <c:strCache>
                <c:ptCount val="1"/>
                <c:pt idx="0">
                  <c:v>Walmart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891103185749496E-2"/>
                  <c:y val="-2.18495213037113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0.53600000000000003</c:v>
                </c:pt>
              </c:numCache>
            </c:numRef>
          </c:xVal>
          <c:yVal>
            <c:numRef>
              <c:f>'Mapa CR_Total'!$C$30</c:f>
              <c:numCache>
                <c:formatCode>General</c:formatCode>
                <c:ptCount val="1"/>
                <c:pt idx="0">
                  <c:v>0.621</c:v>
                </c:pt>
              </c:numCache>
            </c:numRef>
          </c:yVal>
          <c:smooth val="0"/>
          <c:extLst>
            <c:ext xmlns:c16="http://schemas.microsoft.com/office/drawing/2014/chart" uri="{C3380CC4-5D6E-409C-BE32-E72D297353CC}">
              <c16:uniqueId val="{00000021-26BF-4AFC-AAC8-4AD77B3EB8D8}"/>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2-26BF-4AFC-AAC8-4AD77B3EB8D8}"/>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3138-4B5D-BFA5-9D629D88B2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4-26BF-4AFC-AAC8-4AD77B3EB8D8}"/>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5-26BF-4AFC-AAC8-4AD77B3EB8D8}"/>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6-26BF-4AFC-AAC8-4AD77B3EB8D8}"/>
            </c:ext>
          </c:extLst>
        </c:ser>
        <c:ser>
          <c:idx val="29"/>
          <c:order val="33"/>
          <c:tx>
            <c:strRef>
              <c:f>'Mapa CR_Total'!$A$31</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-0.46400000000000002</c:v>
                </c:pt>
              </c:numCache>
            </c:numRef>
          </c:xVal>
          <c:yVal>
            <c:numRef>
              <c:f>'Mapa CR_Total'!$C$31</c:f>
              <c:numCache>
                <c:formatCode>General</c:formatCode>
                <c:ptCount val="1"/>
                <c:pt idx="0">
                  <c:v>0.11600000000000001</c:v>
                </c:pt>
              </c:numCache>
            </c:numRef>
          </c:yVal>
          <c:smooth val="0"/>
          <c:extLst>
            <c:ext xmlns:c16="http://schemas.microsoft.com/office/drawing/2014/chart" uri="{C3380CC4-5D6E-409C-BE32-E72D297353CC}">
              <c16:uniqueId val="{00000027-26BF-4AFC-AAC8-4AD77B3EB8D8}"/>
            </c:ext>
          </c:extLst>
        </c:ser>
        <c:dLbls>
          <c:dLblPos val="t"/>
          <c:showLegendKey val="0"/>
          <c:showVal val="1"/>
          <c:showCatName val="0"/>
          <c:showSerName val="0"/>
          <c:showPercent val="0"/>
          <c:showBubbleSize val="0"/>
        </c:dLbls>
        <c:axId val="397687336"/>
        <c:axId val="399234792"/>
      </c:scatterChart>
      <c:valAx>
        <c:axId val="397687336"/>
        <c:scaling>
          <c:orientation val="minMax"/>
          <c:max val="0.56500000000000006"/>
          <c:min val="-0.48500000000000004"/>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65000000000000013"/>
          <c:min val="-1"/>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472614667975213"/>
                  <c:y val="-2.83053601647178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0.28399999999999997</c:v>
                </c:pt>
              </c:numCache>
            </c:numRef>
          </c:xVal>
          <c:yVal>
            <c:numRef>
              <c:f>'Mapa CR_Total'!$C$2</c:f>
              <c:numCache>
                <c:formatCode>General</c:formatCode>
                <c:ptCount val="1"/>
                <c:pt idx="0">
                  <c:v>0.21299999999999999</c:v>
                </c:pt>
              </c:numCache>
            </c:numRef>
          </c:yVal>
          <c:smooth val="0"/>
          <c:extLst>
            <c:ext xmlns:c16="http://schemas.microsoft.com/office/drawing/2014/chart" uri="{C3380CC4-5D6E-409C-BE32-E72D297353CC}">
              <c16:uniqueId val="{00000000-4B46-4718-B802-99C36087690E}"/>
            </c:ext>
          </c:extLst>
        </c:ser>
        <c:ser>
          <c:idx val="1"/>
          <c:order val="1"/>
          <c:tx>
            <c:strRef>
              <c:f>'Mapa CR_Total'!$A$3</c:f>
              <c:strCache>
                <c:ptCount val="1"/>
                <c:pt idx="0">
                  <c:v>Productos de moda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-0.999</c:v>
                </c:pt>
              </c:numCache>
            </c:numRef>
          </c:xVal>
          <c:yVal>
            <c:numRef>
              <c:f>'Mapa CR_Total'!$C$3</c:f>
              <c:numCache>
                <c:formatCode>General</c:formatCode>
                <c:ptCount val="1"/>
                <c:pt idx="0">
                  <c:v>0.33400000000000002</c:v>
                </c:pt>
              </c:numCache>
            </c:numRef>
          </c:yVal>
          <c:smooth val="0"/>
          <c:extLst>
            <c:ext xmlns:c16="http://schemas.microsoft.com/office/drawing/2014/chart" uri="{C3380CC4-5D6E-409C-BE32-E72D297353CC}">
              <c16:uniqueId val="{00000001-4B46-4718-B802-99C36087690E}"/>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5014230184053733E-4"/>
                  <c:y val="-9.932653904869175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CR_Total'!$B$4</c:f>
              <c:numCache>
                <c:formatCode>General</c:formatCode>
                <c:ptCount val="1"/>
                <c:pt idx="0">
                  <c:v>0.01</c:v>
                </c:pt>
              </c:numCache>
            </c:numRef>
          </c:xVal>
          <c:yVal>
            <c:numRef>
              <c:f>'Mapa CR_Total'!$C$4</c:f>
              <c:numCache>
                <c:formatCode>General</c:formatCode>
                <c:ptCount val="1"/>
                <c:pt idx="0">
                  <c:v>0.67600000000000005</c:v>
                </c:pt>
              </c:numCache>
            </c:numRef>
          </c:yVal>
          <c:smooth val="0"/>
          <c:extLst>
            <c:ext xmlns:c16="http://schemas.microsoft.com/office/drawing/2014/chart" uri="{C3380CC4-5D6E-409C-BE32-E72D297353CC}">
              <c16:uniqueId val="{00000002-4B46-4718-B802-99C36087690E}"/>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-0.41199999999999998</c:v>
                </c:pt>
              </c:numCache>
            </c:numRef>
          </c:xVal>
          <c:yVal>
            <c:numRef>
              <c:f>'Mapa CR_Total'!$C$5</c:f>
              <c:numCache>
                <c:formatCode>General</c:formatCode>
                <c:ptCount val="1"/>
                <c:pt idx="0">
                  <c:v>0.61099999999999999</c:v>
                </c:pt>
              </c:numCache>
            </c:numRef>
          </c:yVal>
          <c:smooth val="0"/>
          <c:extLst>
            <c:ext xmlns:c16="http://schemas.microsoft.com/office/drawing/2014/chart" uri="{C3380CC4-5D6E-409C-BE32-E72D297353CC}">
              <c16:uniqueId val="{00000003-4B46-4718-B802-99C36087690E}"/>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422036994000494E-3"/>
                  <c:y val="3.846875790017327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CR_Total'!$B$6</c:f>
              <c:numCache>
                <c:formatCode>General</c:formatCode>
                <c:ptCount val="1"/>
                <c:pt idx="0">
                  <c:v>0.55500000000000005</c:v>
                </c:pt>
              </c:numCache>
            </c:numRef>
          </c:xVal>
          <c:yVal>
            <c:numRef>
              <c:f>'Mapa CR_Total'!$C$6</c:f>
              <c:numCache>
                <c:formatCode>General</c:formatCode>
                <c:ptCount val="1"/>
                <c:pt idx="0">
                  <c:v>0.03</c:v>
                </c:pt>
              </c:numCache>
            </c:numRef>
          </c:yVal>
          <c:smooth val="0"/>
          <c:extLst>
            <c:ext xmlns:c16="http://schemas.microsoft.com/office/drawing/2014/chart" uri="{C3380CC4-5D6E-409C-BE32-E72D297353CC}">
              <c16:uniqueId val="{00000004-4B46-4718-B802-99C36087690E}"/>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535760023352563E-3"/>
                  <c:y val="-7.636065622387998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0.33400000000000002</c:v>
                </c:pt>
              </c:numCache>
            </c:numRef>
          </c:xVal>
          <c:yVal>
            <c:numRef>
              <c:f>'Mapa CR_Total'!$C$7</c:f>
              <c:numCache>
                <c:formatCode>General</c:formatCode>
                <c:ptCount val="1"/>
                <c:pt idx="0">
                  <c:v>0.128</c:v>
                </c:pt>
              </c:numCache>
            </c:numRef>
          </c:yVal>
          <c:smooth val="0"/>
          <c:extLst>
            <c:ext xmlns:c16="http://schemas.microsoft.com/office/drawing/2014/chart" uri="{C3380CC4-5D6E-409C-BE32-E72D297353CC}">
              <c16:uniqueId val="{00000005-4B46-4718-B802-99C36087690E}"/>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0.115</c:v>
                </c:pt>
              </c:numCache>
            </c:numRef>
          </c:xVal>
          <c:yVal>
            <c:numRef>
              <c:f>'Mapa CR_Total'!$C$8</c:f>
              <c:numCache>
                <c:formatCode>General</c:formatCode>
                <c:ptCount val="1"/>
                <c:pt idx="0">
                  <c:v>-0.40100000000000002</c:v>
                </c:pt>
              </c:numCache>
            </c:numRef>
          </c:yVal>
          <c:smooth val="0"/>
          <c:extLst>
            <c:ext xmlns:c16="http://schemas.microsoft.com/office/drawing/2014/chart" uri="{C3380CC4-5D6E-409C-BE32-E72D297353CC}">
              <c16:uniqueId val="{00000006-4B46-4718-B802-99C36087690E}"/>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0.38900000000000001</c:v>
                </c:pt>
              </c:numCache>
            </c:numRef>
          </c:xVal>
          <c:yVal>
            <c:numRef>
              <c:f>'Mapa CR_Total'!$C$9</c:f>
              <c:numCache>
                <c:formatCode>General</c:formatCode>
                <c:ptCount val="1"/>
                <c:pt idx="0">
                  <c:v>-0.32300000000000001</c:v>
                </c:pt>
              </c:numCache>
            </c:numRef>
          </c:yVal>
          <c:smooth val="0"/>
          <c:extLst>
            <c:ext xmlns:c16="http://schemas.microsoft.com/office/drawing/2014/chart" uri="{C3380CC4-5D6E-409C-BE32-E72D297353CC}">
              <c16:uniqueId val="{00000007-4B46-4718-B802-99C36087690E}"/>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5.1999999999999998E-2</c:v>
                </c:pt>
              </c:numCache>
            </c:numRef>
          </c:xVal>
          <c:yVal>
            <c:numRef>
              <c:f>'Mapa CR_Total'!$C$10</c:f>
              <c:numCache>
                <c:formatCode>General</c:formatCode>
                <c:ptCount val="1"/>
                <c:pt idx="0">
                  <c:v>0.38400000000000001</c:v>
                </c:pt>
              </c:numCache>
            </c:numRef>
          </c:yVal>
          <c:smooth val="0"/>
          <c:extLst>
            <c:ext xmlns:c16="http://schemas.microsoft.com/office/drawing/2014/chart" uri="{C3380CC4-5D6E-409C-BE32-E72D297353CC}">
              <c16:uniqueId val="{00000008-4B46-4718-B802-99C36087690E}"/>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
                  <c:y val="4.288887659219563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CR_Total'!$B$11</c:f>
              <c:numCache>
                <c:formatCode>General</c:formatCode>
                <c:ptCount val="1"/>
                <c:pt idx="0">
                  <c:v>0.82699999999999996</c:v>
                </c:pt>
              </c:numCache>
            </c:numRef>
          </c:xVal>
          <c:yVal>
            <c:numRef>
              <c:f>'Mapa CR_Total'!$C$11</c:f>
              <c:numCache>
                <c:formatCode>General</c:formatCode>
                <c:ptCount val="1"/>
                <c:pt idx="0">
                  <c:v>3.6999999999999998E-2</c:v>
                </c:pt>
              </c:numCache>
            </c:numRef>
          </c:yVal>
          <c:smooth val="0"/>
          <c:extLst>
            <c:ext xmlns:c16="http://schemas.microsoft.com/office/drawing/2014/chart" uri="{C3380CC4-5D6E-409C-BE32-E72D297353CC}">
              <c16:uniqueId val="{00000009-4B46-4718-B802-99C36087690E}"/>
            </c:ext>
          </c:extLst>
        </c:ser>
        <c:ser>
          <c:idx val="10"/>
          <c:order val="10"/>
          <c:tx>
            <c:strRef>
              <c:f>'Mapa CR_Total'!$A$12</c:f>
              <c:strCache>
                <c:ptCount val="1"/>
                <c:pt idx="0">
                  <c:v>Largos tiempos de espera para cancelar</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-0.42</c:v>
                </c:pt>
              </c:numCache>
            </c:numRef>
          </c:xVal>
          <c:yVal>
            <c:numRef>
              <c:f>'Mapa CR_Total'!$C$12</c:f>
              <c:numCache>
                <c:formatCode>General</c:formatCode>
                <c:ptCount val="1"/>
                <c:pt idx="0">
                  <c:v>-0.66300000000000003</c:v>
                </c:pt>
              </c:numCache>
            </c:numRef>
          </c:yVal>
          <c:smooth val="0"/>
          <c:extLst>
            <c:ext xmlns:c16="http://schemas.microsoft.com/office/drawing/2014/chart" uri="{C3380CC4-5D6E-409C-BE32-E72D297353CC}">
              <c16:uniqueId val="{0000000A-4B46-4718-B802-99C36087690E}"/>
            </c:ext>
          </c:extLst>
        </c:ser>
        <c:ser>
          <c:idx val="11"/>
          <c:order val="11"/>
          <c:tx>
            <c:strRef>
              <c:f>'Mapa CR_Total'!$A$13</c:f>
              <c:strCache>
                <c:ptCount val="1"/>
                <c:pt idx="0">
                  <c:v>Empresa socialmente responsable </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4026653798607111"/>
                  <c:y val="1.5120592584877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0.156</c:v>
                </c:pt>
              </c:numCache>
            </c:numRef>
          </c:xVal>
          <c:yVal>
            <c:numRef>
              <c:f>'Mapa CR_Total'!$C$13</c:f>
              <c:numCache>
                <c:formatCode>General</c:formatCode>
                <c:ptCount val="1"/>
                <c:pt idx="0">
                  <c:v>6.3E-2</c:v>
                </c:pt>
              </c:numCache>
            </c:numRef>
          </c:yVal>
          <c:smooth val="0"/>
          <c:extLst>
            <c:ext xmlns:c16="http://schemas.microsoft.com/office/drawing/2014/chart" uri="{C3380CC4-5D6E-409C-BE32-E72D297353CC}">
              <c16:uniqueId val="{0000000C-4B46-4718-B802-99C36087690E}"/>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46775133705313"/>
                  <c:y val="-7.4630077494483669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0.30299999999999999</c:v>
                </c:pt>
              </c:numCache>
            </c:numRef>
          </c:xVal>
          <c:yVal>
            <c:numRef>
              <c:f>'Mapa CR_Total'!$C$14</c:f>
              <c:numCache>
                <c:formatCode>General</c:formatCode>
                <c:ptCount val="1"/>
                <c:pt idx="0">
                  <c:v>-1.2999999999999999E-2</c:v>
                </c:pt>
              </c:numCache>
            </c:numRef>
          </c:yVal>
          <c:smooth val="0"/>
          <c:extLst>
            <c:ext xmlns:c16="http://schemas.microsoft.com/office/drawing/2014/chart" uri="{C3380CC4-5D6E-409C-BE32-E72D297353CC}">
              <c16:uniqueId val="{0000000D-4B46-4718-B802-99C36087690E}"/>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808581043778578"/>
                  <c:y val="1.05274160199148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0.23400000000000001</c:v>
                </c:pt>
              </c:numCache>
            </c:numRef>
          </c:xVal>
          <c:yVal>
            <c:numRef>
              <c:f>'Mapa CR_Total'!$C$15</c:f>
              <c:numCache>
                <c:formatCode>General</c:formatCode>
                <c:ptCount val="1"/>
                <c:pt idx="0">
                  <c:v>0.14499999999999999</c:v>
                </c:pt>
              </c:numCache>
            </c:numRef>
          </c:yVal>
          <c:smooth val="0"/>
          <c:extLst>
            <c:ext xmlns:c16="http://schemas.microsoft.com/office/drawing/2014/chart" uri="{C3380CC4-5D6E-409C-BE32-E72D297353CC}">
              <c16:uniqueId val="{0000000F-4B46-4718-B802-99C36087690E}"/>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-0.25700000000000001</c:v>
                </c:pt>
              </c:numCache>
            </c:numRef>
          </c:xVal>
          <c:yVal>
            <c:numRef>
              <c:f>'Mapa CR_Total'!$C$16</c:f>
              <c:numCache>
                <c:formatCode>General</c:formatCode>
                <c:ptCount val="1"/>
                <c:pt idx="0">
                  <c:v>-0.67200000000000004</c:v>
                </c:pt>
              </c:numCache>
            </c:numRef>
          </c:yVal>
          <c:smooth val="0"/>
          <c:extLst>
            <c:ext xmlns:c16="http://schemas.microsoft.com/office/drawing/2014/chart" uri="{C3380CC4-5D6E-409C-BE32-E72D297353CC}">
              <c16:uniqueId val="{00000010-4B46-4718-B802-99C36087690E}"/>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-0.68799999999999994</c:v>
                </c:pt>
              </c:numCache>
            </c:numRef>
          </c:xVal>
          <c:yVal>
            <c:numRef>
              <c:f>'Mapa CR_Total'!$C$17</c:f>
              <c:numCache>
                <c:formatCode>General</c:formatCode>
                <c:ptCount val="1"/>
                <c:pt idx="0">
                  <c:v>-0.35099999999999998</c:v>
                </c:pt>
              </c:numCache>
            </c:numRef>
          </c:yVal>
          <c:smooth val="0"/>
          <c:extLst>
            <c:ext xmlns:c16="http://schemas.microsoft.com/office/drawing/2014/chart" uri="{C3380CC4-5D6E-409C-BE32-E72D297353CC}">
              <c16:uniqueId val="{00000011-4B46-4718-B802-99C36087690E}"/>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CR_Total'!$B$18</c:f>
              <c:numCache>
                <c:formatCode>General</c:formatCode>
                <c:ptCount val="1"/>
                <c:pt idx="0">
                  <c:v>-0.22600000000000001</c:v>
                </c:pt>
              </c:numCache>
            </c:numRef>
          </c:xVal>
          <c:yVal>
            <c:numRef>
              <c:f>'Mapa CR_Total'!$C$18</c:f>
              <c:numCache>
                <c:formatCode>General</c:formatCode>
                <c:ptCount val="1"/>
                <c:pt idx="0">
                  <c:v>-0.23499999999999999</c:v>
                </c:pt>
              </c:numCache>
            </c:numRef>
          </c:yVal>
          <c:smooth val="0"/>
          <c:extLst>
            <c:ext xmlns:c16="http://schemas.microsoft.com/office/drawing/2014/chart" uri="{C3380CC4-5D6E-409C-BE32-E72D297353CC}">
              <c16:uniqueId val="{00000012-4B46-4718-B802-99C36087690E}"/>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637776905333213"/>
                  <c:y val="-1.19010289800507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0.315</c:v>
                </c:pt>
              </c:numCache>
            </c:numRef>
          </c:xVal>
          <c:yVal>
            <c:numRef>
              <c:f>'Mapa CR_Total'!$C$19</c:f>
              <c:numCache>
                <c:formatCode>General</c:formatCode>
                <c:ptCount val="1"/>
                <c:pt idx="0">
                  <c:v>-8.5999999999999993E-2</c:v>
                </c:pt>
              </c:numCache>
            </c:numRef>
          </c:yVal>
          <c:smooth val="0"/>
          <c:extLst>
            <c:ext xmlns:c16="http://schemas.microsoft.com/office/drawing/2014/chart" uri="{C3380CC4-5D6E-409C-BE32-E72D297353CC}">
              <c16:uniqueId val="{00000014-4B46-4718-B802-99C36087690E}"/>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743230784861445E-2"/>
                  <c:y val="2.91093468973091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3.5999999999999997E-2</c:v>
                </c:pt>
              </c:numCache>
            </c:numRef>
          </c:xVal>
          <c:yVal>
            <c:numRef>
              <c:f>'Mapa CR_Total'!$C$20</c:f>
              <c:numCache>
                <c:formatCode>General</c:formatCode>
                <c:ptCount val="1"/>
                <c:pt idx="0">
                  <c:v>-0.17699999999999999</c:v>
                </c:pt>
              </c:numCache>
            </c:numRef>
          </c:yVal>
          <c:smooth val="0"/>
          <c:extLst>
            <c:ext xmlns:c16="http://schemas.microsoft.com/office/drawing/2014/chart" uri="{C3380CC4-5D6E-409C-BE32-E72D297353CC}">
              <c16:uniqueId val="{00000015-4B46-4718-B802-99C36087690E}"/>
            </c:ext>
          </c:extLst>
        </c:ser>
        <c:ser>
          <c:idx val="19"/>
          <c:order val="19"/>
          <c:tx>
            <c:strRef>
              <c:f>'Mapa CR_Total'!$A$21</c:f>
              <c:strCache>
                <c:ptCount val="1"/>
                <c:pt idx="0">
                  <c:v>Aliss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0.20899999999999999</c:v>
                </c:pt>
              </c:numCache>
            </c:numRef>
          </c:xVal>
          <c:yVal>
            <c:numRef>
              <c:f>'Mapa CR_Total'!$C$21</c:f>
              <c:numCache>
                <c:formatCode>General</c:formatCode>
                <c:ptCount val="1"/>
                <c:pt idx="0">
                  <c:v>-0.55100000000000005</c:v>
                </c:pt>
              </c:numCache>
            </c:numRef>
          </c:yVal>
          <c:smooth val="0"/>
          <c:extLst>
            <c:ext xmlns:c16="http://schemas.microsoft.com/office/drawing/2014/chart" uri="{C3380CC4-5D6E-409C-BE32-E72D297353CC}">
              <c16:uniqueId val="{00000016-4B46-4718-B802-99C36087690E}"/>
            </c:ext>
          </c:extLst>
        </c:ser>
        <c:ser>
          <c:idx val="20"/>
          <c:order val="20"/>
          <c:tx>
            <c:strRef>
              <c:f>'Mapa CR_Total'!$A$22</c:f>
              <c:strCache>
                <c:ptCount val="1"/>
                <c:pt idx="0">
                  <c:v>Almacenes SIMAN </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dLbl>
              <c:idx val="0"/>
              <c:layout>
                <c:manualLayout>
                  <c:x val="-0.13570916990802129"/>
                  <c:y val="-1.95721763447067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4B46-4718-B802-99C36087690E}"/>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CR_Total'!$B$22</c:f>
              <c:numCache>
                <c:formatCode>General</c:formatCode>
                <c:ptCount val="1"/>
                <c:pt idx="0">
                  <c:v>0.24</c:v>
                </c:pt>
              </c:numCache>
            </c:numRef>
          </c:xVal>
          <c:yVal>
            <c:numRef>
              <c:f>'Mapa CR_Total'!$C$22</c:f>
              <c:numCache>
                <c:formatCode>General</c:formatCode>
                <c:ptCount val="1"/>
                <c:pt idx="0">
                  <c:v>0.16300000000000001</c:v>
                </c:pt>
              </c:numCache>
            </c:numRef>
          </c:yVal>
          <c:smooth val="0"/>
          <c:extLst>
            <c:ext xmlns:c16="http://schemas.microsoft.com/office/drawing/2014/chart" uri="{C3380CC4-5D6E-409C-BE32-E72D297353CC}">
              <c16:uniqueId val="{00000018-4B46-4718-B802-99C36087690E}"/>
            </c:ext>
          </c:extLst>
        </c:ser>
        <c:ser>
          <c:idx val="21"/>
          <c:order val="21"/>
          <c:tx>
            <c:strRef>
              <c:f>'Mapa CR_Total'!$A$23</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-0.73699999999999999</c:v>
                </c:pt>
              </c:numCache>
            </c:numRef>
          </c:xVal>
          <c:yVal>
            <c:numRef>
              <c:f>'Mapa CR_Total'!$C$23</c:f>
              <c:numCache>
                <c:formatCode>General</c:formatCode>
                <c:ptCount val="1"/>
                <c:pt idx="0">
                  <c:v>-0.215</c:v>
                </c:pt>
              </c:numCache>
            </c:numRef>
          </c:yVal>
          <c:smooth val="0"/>
          <c:extLst>
            <c:ext xmlns:c16="http://schemas.microsoft.com/office/drawing/2014/chart" uri="{C3380CC4-5D6E-409C-BE32-E72D297353CC}">
              <c16:uniqueId val="{00000019-4B46-4718-B802-99C36087690E}"/>
            </c:ext>
          </c:extLst>
        </c:ser>
        <c:ser>
          <c:idx val="22"/>
          <c:order val="22"/>
          <c:tx>
            <c:strRef>
              <c:f>'Mapa CR_Total'!$A$24</c:f>
              <c:strCache>
                <c:ptCount val="1"/>
                <c:pt idx="0">
                  <c:v>Cemaco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1.2521988559587855E-2"/>
                  <c:y val="2.45161703323469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0.35099999999999998</c:v>
                </c:pt>
              </c:numCache>
            </c:numRef>
          </c:xVal>
          <c:yVal>
            <c:numRef>
              <c:f>'Mapa CR_Total'!$C$24</c:f>
              <c:numCache>
                <c:formatCode>General</c:formatCode>
                <c:ptCount val="1"/>
                <c:pt idx="0">
                  <c:v>0.246</c:v>
                </c:pt>
              </c:numCache>
            </c:numRef>
          </c:yVal>
          <c:smooth val="0"/>
          <c:extLst>
            <c:ext xmlns:c16="http://schemas.microsoft.com/office/drawing/2014/chart" uri="{C3380CC4-5D6E-409C-BE32-E72D297353CC}">
              <c16:uniqueId val="{0000001A-4B46-4718-B802-99C36087690E}"/>
            </c:ext>
          </c:extLst>
        </c:ser>
        <c:ser>
          <c:idx val="23"/>
          <c:order val="23"/>
          <c:tx>
            <c:strRef>
              <c:f>'Mapa CR_Total'!$A$25</c:f>
              <c:strCache>
                <c:ptCount val="1"/>
                <c:pt idx="0">
                  <c:v>Ekono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-2.7E-2</c:v>
                </c:pt>
              </c:numCache>
            </c:numRef>
          </c:xVal>
          <c:yVal>
            <c:numRef>
              <c:f>'Mapa CR_Total'!$C$25</c:f>
              <c:numCache>
                <c:formatCode>General</c:formatCode>
                <c:ptCount val="1"/>
                <c:pt idx="0">
                  <c:v>-0.71599999999999997</c:v>
                </c:pt>
              </c:numCache>
            </c:numRef>
          </c:yVal>
          <c:smooth val="0"/>
          <c:extLst>
            <c:ext xmlns:c16="http://schemas.microsoft.com/office/drawing/2014/chart" uri="{C3380CC4-5D6E-409C-BE32-E72D297353CC}">
              <c16:uniqueId val="{0000001B-4B46-4718-B802-99C36087690E}"/>
            </c:ext>
          </c:extLst>
        </c:ser>
        <c:ser>
          <c:idx val="24"/>
          <c:order val="24"/>
          <c:tx>
            <c:strRef>
              <c:f>'Mapa CR_Total'!$A$26</c:f>
              <c:strCache>
                <c:ptCount val="1"/>
                <c:pt idx="0">
                  <c:v>EPK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458445586904825E-2"/>
                  <c:y val="2.68127586148280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-3.5999999999999997E-2</c:v>
                </c:pt>
              </c:numCache>
            </c:numRef>
          </c:xVal>
          <c:yVal>
            <c:numRef>
              <c:f>'Mapa CR_Total'!$C$26</c:f>
              <c:numCache>
                <c:formatCode>General</c:formatCode>
                <c:ptCount val="1"/>
                <c:pt idx="0">
                  <c:v>-6.6000000000000003E-2</c:v>
                </c:pt>
              </c:numCache>
            </c:numRef>
          </c:yVal>
          <c:smooth val="0"/>
          <c:extLst>
            <c:ext xmlns:c16="http://schemas.microsoft.com/office/drawing/2014/chart" uri="{C3380CC4-5D6E-409C-BE32-E72D297353CC}">
              <c16:uniqueId val="{0000001C-4B46-4718-B802-99C36087690E}"/>
            </c:ext>
          </c:extLst>
        </c:ser>
        <c:ser>
          <c:idx val="25"/>
          <c:order val="25"/>
          <c:tx>
            <c:strRef>
              <c:f>'Mapa CR_Total'!$A$27</c:f>
              <c:strCache>
                <c:ptCount val="1"/>
                <c:pt idx="0">
                  <c:v>Gollo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0.751</c:v>
                </c:pt>
              </c:numCache>
            </c:numRef>
          </c:xVal>
          <c:yVal>
            <c:numRef>
              <c:f>'Mapa CR_Total'!$C$27</c:f>
              <c:numCache>
                <c:formatCode>General</c:formatCode>
                <c:ptCount val="1"/>
                <c:pt idx="0">
                  <c:v>6.8000000000000005E-2</c:v>
                </c:pt>
              </c:numCache>
            </c:numRef>
          </c:yVal>
          <c:smooth val="0"/>
          <c:extLst>
            <c:ext xmlns:c16="http://schemas.microsoft.com/office/drawing/2014/chart" uri="{C3380CC4-5D6E-409C-BE32-E72D297353CC}">
              <c16:uniqueId val="{0000001D-4B46-4718-B802-99C36087690E}"/>
            </c:ext>
          </c:extLst>
        </c:ser>
        <c:ser>
          <c:idx val="26"/>
          <c:order val="26"/>
          <c:tx>
            <c:strRef>
              <c:f>'Mapa CR_Total'!$A$28</c:f>
              <c:strCache>
                <c:ptCount val="1"/>
                <c:pt idx="0">
                  <c:v>Monge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0.54100000000000004</c:v>
                </c:pt>
              </c:numCache>
            </c:numRef>
          </c:xVal>
          <c:yVal>
            <c:numRef>
              <c:f>'Mapa CR_Total'!$C$28</c:f>
              <c:numCache>
                <c:formatCode>General</c:formatCode>
                <c:ptCount val="1"/>
                <c:pt idx="0">
                  <c:v>0.17499999999999999</c:v>
                </c:pt>
              </c:numCache>
            </c:numRef>
          </c:yVal>
          <c:smooth val="0"/>
          <c:extLst>
            <c:ext xmlns:c16="http://schemas.microsoft.com/office/drawing/2014/chart" uri="{C3380CC4-5D6E-409C-BE32-E72D297353CC}">
              <c16:uniqueId val="{0000001E-4B46-4718-B802-99C36087690E}"/>
            </c:ext>
          </c:extLst>
        </c:ser>
        <c:ser>
          <c:idx val="27"/>
          <c:order val="27"/>
          <c:tx>
            <c:strRef>
              <c:f>'Mapa CR_Total'!$A$29</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030559013378684E-4"/>
                  <c:y val="3.84687579001741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CR_Total'!$B$29</c:f>
              <c:numCache>
                <c:formatCode>General</c:formatCode>
                <c:ptCount val="1"/>
                <c:pt idx="0">
                  <c:v>-0.85499999999999998</c:v>
                </c:pt>
              </c:numCache>
            </c:numRef>
          </c:xVal>
          <c:yVal>
            <c:numRef>
              <c:f>'Mapa CR_Total'!$C$29</c:f>
              <c:numCache>
                <c:formatCode>General</c:formatCode>
                <c:ptCount val="1"/>
                <c:pt idx="0">
                  <c:v>-0.379</c:v>
                </c:pt>
              </c:numCache>
            </c:numRef>
          </c:yVal>
          <c:smooth val="0"/>
          <c:extLst>
            <c:ext xmlns:c16="http://schemas.microsoft.com/office/drawing/2014/chart" uri="{C3380CC4-5D6E-409C-BE32-E72D297353CC}">
              <c16:uniqueId val="{0000001F-4B46-4718-B802-99C36087690E}"/>
            </c:ext>
          </c:extLst>
        </c:ser>
        <c:ser>
          <c:idx val="28"/>
          <c:order val="28"/>
          <c:tx>
            <c:strRef>
              <c:f>'Mapa CR_Total'!$A$30</c:f>
              <c:strCache>
                <c:ptCount val="1"/>
                <c:pt idx="0">
                  <c:v>Stradivarius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-0.76100000000000001</c:v>
                </c:pt>
              </c:numCache>
            </c:numRef>
          </c:xVal>
          <c:yVal>
            <c:numRef>
              <c:f>'Mapa CR_Total'!$C$30</c:f>
              <c:numCache>
                <c:formatCode>General</c:formatCode>
                <c:ptCount val="1"/>
                <c:pt idx="0">
                  <c:v>0.27200000000000002</c:v>
                </c:pt>
              </c:numCache>
            </c:numRef>
          </c:yVal>
          <c:smooth val="0"/>
          <c:extLst>
            <c:ext xmlns:c16="http://schemas.microsoft.com/office/drawing/2014/chart" uri="{C3380CC4-5D6E-409C-BE32-E72D297353CC}">
              <c16:uniqueId val="{00000020-4B46-4718-B802-99C36087690E}"/>
            </c:ext>
          </c:extLst>
        </c:ser>
        <c:ser>
          <c:idx val="29"/>
          <c:order val="29"/>
          <c:tx>
            <c:strRef>
              <c:f>'Mapa CR_Total'!$A$31</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1500708776591217E-2"/>
                  <c:y val="3.37025234622713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CR_Total'!$B$31</c:f>
              <c:numCache>
                <c:formatCode>General</c:formatCode>
                <c:ptCount val="1"/>
                <c:pt idx="0">
                  <c:v>0.42</c:v>
                </c:pt>
              </c:numCache>
            </c:numRef>
          </c:xVal>
          <c:yVal>
            <c:numRef>
              <c:f>'Mapa CR_Total'!$C$31</c:f>
              <c:numCache>
                <c:formatCode>General</c:formatCode>
                <c:ptCount val="1"/>
                <c:pt idx="0">
                  <c:v>-6.5000000000000002E-2</c:v>
                </c:pt>
              </c:numCache>
            </c:numRef>
          </c:yVal>
          <c:smooth val="0"/>
          <c:extLst>
            <c:ext xmlns:c16="http://schemas.microsoft.com/office/drawing/2014/chart" uri="{C3380CC4-5D6E-409C-BE32-E72D297353CC}">
              <c16:uniqueId val="{00000021-4B46-4718-B802-99C36087690E}"/>
            </c:ext>
          </c:extLst>
        </c:ser>
        <c:ser>
          <c:idx val="30"/>
          <c:order val="30"/>
          <c:tx>
            <c:strRef>
              <c:f>'Mapa CR_Total'!$A$32</c:f>
              <c:strCache>
                <c:ptCount val="1"/>
                <c:pt idx="0">
                  <c:v>Victoria´s Secret</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-9.2999999999999999E-2</c:v>
                </c:pt>
              </c:numCache>
            </c:numRef>
          </c:xVal>
          <c:yVal>
            <c:numRef>
              <c:f>'Mapa CR_Total'!$C$32</c:f>
              <c:numCache>
                <c:formatCode>General</c:formatCode>
                <c:ptCount val="1"/>
                <c:pt idx="0">
                  <c:v>0.69899999999999995</c:v>
                </c:pt>
              </c:numCache>
            </c:numRef>
          </c:yVal>
          <c:smooth val="0"/>
          <c:extLst>
            <c:ext xmlns:c16="http://schemas.microsoft.com/office/drawing/2014/chart" uri="{C3380CC4-5D6E-409C-BE32-E72D297353CC}">
              <c16:uniqueId val="{00000022-4B46-4718-B802-99C36087690E}"/>
            </c:ext>
          </c:extLst>
        </c:ser>
        <c:ser>
          <c:idx val="31"/>
          <c:order val="31"/>
          <c:tx>
            <c:strRef>
              <c:f>'Mapa CR_Total'!$A$33</c:f>
              <c:strCache>
                <c:ptCount val="1"/>
                <c:pt idx="0">
                  <c:v>Yamuni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126952988159462E-2"/>
                  <c:y val="2.661872403001695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CR_Total'!$B$33</c:f>
              <c:numCache>
                <c:formatCode>General</c:formatCode>
                <c:ptCount val="1"/>
                <c:pt idx="0">
                  <c:v>0.48</c:v>
                </c:pt>
              </c:numCache>
            </c:numRef>
          </c:xVal>
          <c:yVal>
            <c:numRef>
              <c:f>'Mapa CR_Total'!$C$33</c:f>
              <c:numCache>
                <c:formatCode>General</c:formatCode>
                <c:ptCount val="1"/>
                <c:pt idx="0">
                  <c:v>3.7999999999999999E-2</c:v>
                </c:pt>
              </c:numCache>
            </c:numRef>
          </c:yVal>
          <c:smooth val="0"/>
          <c:extLst>
            <c:ext xmlns:c16="http://schemas.microsoft.com/office/drawing/2014/chart" uri="{C3380CC4-5D6E-409C-BE32-E72D297353CC}">
              <c16:uniqueId val="{00000024-4B46-4718-B802-99C36087690E}"/>
            </c:ext>
          </c:extLst>
        </c:ser>
        <c:ser>
          <c:idx val="32"/>
          <c:order val="32"/>
          <c:tx>
            <c:strRef>
              <c:f>'Mapa CR_Total'!$A$34</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-0.75900000000000001</c:v>
                </c:pt>
              </c:numCache>
            </c:numRef>
          </c:xVal>
          <c:yVal>
            <c:numRef>
              <c:f>'Mapa CR_Total'!$C$34</c:f>
              <c:numCache>
                <c:formatCode>General</c:formatCode>
                <c:ptCount val="1"/>
                <c:pt idx="0">
                  <c:v>0.41699999999999998</c:v>
                </c:pt>
              </c:numCache>
            </c:numRef>
          </c:yVal>
          <c:smooth val="0"/>
          <c:extLst>
            <c:ext xmlns:c16="http://schemas.microsoft.com/office/drawing/2014/chart" uri="{C3380CC4-5D6E-409C-BE32-E72D297353CC}">
              <c16:uniqueId val="{00000025-4B46-4718-B802-99C36087690E}"/>
            </c:ext>
          </c:extLst>
        </c:ser>
        <c:dLbls>
          <c:dLblPos val="t"/>
          <c:showLegendKey val="0"/>
          <c:showVal val="1"/>
          <c:showCatName val="0"/>
          <c:showSerName val="0"/>
          <c:showPercent val="0"/>
          <c:showBubbleSize val="0"/>
        </c:dLbls>
        <c:axId val="397687336"/>
        <c:axId val="399234792"/>
      </c:scatterChart>
      <c:valAx>
        <c:axId val="397687336"/>
        <c:scaling>
          <c:orientation val="minMax"/>
          <c:max val="0.84000000000000008"/>
          <c:min val="-1"/>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8"/>
          <c:min val="-0.75000000000000011"/>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400185897050466"/>
                  <c:y val="3.26039819461877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c:f>
              <c:numCache>
                <c:formatCode>General</c:formatCode>
                <c:ptCount val="1"/>
                <c:pt idx="0">
                  <c:v>0.36499999999999999</c:v>
                </c:pt>
              </c:numCache>
            </c:numRef>
          </c:xVal>
          <c:yVal>
            <c:numRef>
              <c:f>'Mapa CR_Total'!$C$2</c:f>
              <c:numCache>
                <c:formatCode>General</c:formatCode>
                <c:ptCount val="1"/>
                <c:pt idx="0">
                  <c:v>5.2999999999999999E-2</c:v>
                </c:pt>
              </c:numCache>
            </c:numRef>
          </c:yVal>
          <c:smooth val="0"/>
          <c:extLst>
            <c:ext xmlns:c16="http://schemas.microsoft.com/office/drawing/2014/chart" uri="{C3380CC4-5D6E-409C-BE32-E72D297353CC}">
              <c16:uniqueId val="{00000000-E70C-4771-B4A3-47D04549AA74}"/>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-0.874</c:v>
                </c:pt>
              </c:numCache>
            </c:numRef>
          </c:xVal>
          <c:yVal>
            <c:numRef>
              <c:f>'Mapa CR_Total'!$C$3</c:f>
              <c:numCache>
                <c:formatCode>General</c:formatCode>
                <c:ptCount val="1"/>
                <c:pt idx="0">
                  <c:v>0.26800000000000002</c:v>
                </c:pt>
              </c:numCache>
            </c:numRef>
          </c:yVal>
          <c:smooth val="0"/>
          <c:extLst>
            <c:ext xmlns:c16="http://schemas.microsoft.com/office/drawing/2014/chart" uri="{C3380CC4-5D6E-409C-BE32-E72D297353CC}">
              <c16:uniqueId val="{00000001-E70C-4771-B4A3-47D04549AA74}"/>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-6.9000000000000006E-2</c:v>
                </c:pt>
              </c:numCache>
            </c:numRef>
          </c:xVal>
          <c:yVal>
            <c:numRef>
              <c:f>'Mapa CR_Total'!$C$4</c:f>
              <c:numCache>
                <c:formatCode>General</c:formatCode>
                <c:ptCount val="1"/>
                <c:pt idx="0">
                  <c:v>0.50800000000000001</c:v>
                </c:pt>
              </c:numCache>
            </c:numRef>
          </c:yVal>
          <c:smooth val="0"/>
          <c:extLst>
            <c:ext xmlns:c16="http://schemas.microsoft.com/office/drawing/2014/chart" uri="{C3380CC4-5D6E-409C-BE32-E72D297353CC}">
              <c16:uniqueId val="{00000002-E70C-4771-B4A3-47D04549AA74}"/>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973758768739457E-2"/>
                  <c:y val="2.54513922393838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-0.221</c:v>
                </c:pt>
              </c:numCache>
            </c:numRef>
          </c:xVal>
          <c:yVal>
            <c:numRef>
              <c:f>'Mapa CR_Total'!$C$5</c:f>
              <c:numCache>
                <c:formatCode>General</c:formatCode>
                <c:ptCount val="1"/>
                <c:pt idx="0">
                  <c:v>8.8999999999999996E-2</c:v>
                </c:pt>
              </c:numCache>
            </c:numRef>
          </c:yVal>
          <c:smooth val="0"/>
          <c:extLst>
            <c:ext xmlns:c16="http://schemas.microsoft.com/office/drawing/2014/chart" uri="{C3380CC4-5D6E-409C-BE32-E72D297353CC}">
              <c16:uniqueId val="{00000003-E70C-4771-B4A3-47D04549AA74}"/>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793371721316212E-3"/>
                  <c:y val="-1.5079949432504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0.309</c:v>
                </c:pt>
              </c:numCache>
            </c:numRef>
          </c:xVal>
          <c:yVal>
            <c:numRef>
              <c:f>'Mapa CR_Total'!$C$6</c:f>
              <c:numCache>
                <c:formatCode>General</c:formatCode>
                <c:ptCount val="1"/>
                <c:pt idx="0">
                  <c:v>0.24199999999999999</c:v>
                </c:pt>
              </c:numCache>
            </c:numRef>
          </c:yVal>
          <c:smooth val="0"/>
          <c:extLst>
            <c:ext xmlns:c16="http://schemas.microsoft.com/office/drawing/2014/chart" uri="{C3380CC4-5D6E-409C-BE32-E72D297353CC}">
              <c16:uniqueId val="{00000004-E70C-4771-B4A3-47D04549AA74}"/>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752630339284723E-2"/>
                  <c:y val="2.7835588808318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0.48699999999999999</c:v>
                </c:pt>
              </c:numCache>
            </c:numRef>
          </c:xVal>
          <c:yVal>
            <c:numRef>
              <c:f>'Mapa CR_Total'!$C$7</c:f>
              <c:numCache>
                <c:formatCode>General</c:formatCode>
                <c:ptCount val="1"/>
                <c:pt idx="0">
                  <c:v>2E-3</c:v>
                </c:pt>
              </c:numCache>
            </c:numRef>
          </c:yVal>
          <c:smooth val="0"/>
          <c:extLst>
            <c:ext xmlns:c16="http://schemas.microsoft.com/office/drawing/2014/chart" uri="{C3380CC4-5D6E-409C-BE32-E72D297353CC}">
              <c16:uniqueId val="{00000005-E70C-4771-B4A3-47D04549AA74}"/>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112736705670989"/>
                  <c:y val="7.987058505930930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0.28599999999999998</c:v>
                </c:pt>
              </c:numCache>
            </c:numRef>
          </c:xVal>
          <c:yVal>
            <c:numRef>
              <c:f>'Mapa CR_Total'!$C$8</c:f>
              <c:numCache>
                <c:formatCode>General</c:formatCode>
                <c:ptCount val="1"/>
                <c:pt idx="0">
                  <c:v>-0.30199999999999999</c:v>
                </c:pt>
              </c:numCache>
            </c:numRef>
          </c:yVal>
          <c:smooth val="0"/>
          <c:extLst>
            <c:ext xmlns:c16="http://schemas.microsoft.com/office/drawing/2014/chart" uri="{C3380CC4-5D6E-409C-BE32-E72D297353CC}">
              <c16:uniqueId val="{00000006-E70C-4771-B4A3-47D04549AA74}"/>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8401637991715103E-3"/>
                  <c:y val="1.82988025325799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CR_Total'!$B$9</c:f>
              <c:numCache>
                <c:formatCode>General</c:formatCode>
                <c:ptCount val="1"/>
                <c:pt idx="0">
                  <c:v>0.35799999999999998</c:v>
                </c:pt>
              </c:numCache>
            </c:numRef>
          </c:xVal>
          <c:yVal>
            <c:numRef>
              <c:f>'Mapa CR_Total'!$C$9</c:f>
              <c:numCache>
                <c:formatCode>General</c:formatCode>
                <c:ptCount val="1"/>
                <c:pt idx="0">
                  <c:v>8.4000000000000005E-2</c:v>
                </c:pt>
              </c:numCache>
            </c:numRef>
          </c:yVal>
          <c:smooth val="0"/>
          <c:extLst>
            <c:ext xmlns:c16="http://schemas.microsoft.com/office/drawing/2014/chart" uri="{C3380CC4-5D6E-409C-BE32-E72D297353CC}">
              <c16:uniqueId val="{00000007-E70C-4771-B4A3-47D04549AA74}"/>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7.9166193861871084E-2"/>
                  <c:y val="-5.6803295522854326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5948086259486424"/>
                      <c:h val="7.7844017975715732E-2"/>
                    </c:manualLayout>
                  </c15:layout>
                </c:ext>
                <c:ext xmlns:c16="http://schemas.microsoft.com/office/drawing/2014/chart" uri="{C3380CC4-5D6E-409C-BE32-E72D297353CC}">
                  <c16:uniqueId val="{0000002C-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CR_Total'!$B$10</c:f>
              <c:numCache>
                <c:formatCode>General</c:formatCode>
                <c:ptCount val="1"/>
                <c:pt idx="0">
                  <c:v>0.215</c:v>
                </c:pt>
              </c:numCache>
            </c:numRef>
          </c:xVal>
          <c:yVal>
            <c:numRef>
              <c:f>'Mapa CR_Total'!$C$10</c:f>
              <c:numCache>
                <c:formatCode>General</c:formatCode>
                <c:ptCount val="1"/>
                <c:pt idx="0">
                  <c:v>0.21199999999999999</c:v>
                </c:pt>
              </c:numCache>
            </c:numRef>
          </c:yVal>
          <c:smooth val="0"/>
          <c:extLst>
            <c:ext xmlns:c16="http://schemas.microsoft.com/office/drawing/2014/chart" uri="{C3380CC4-5D6E-409C-BE32-E72D297353CC}">
              <c16:uniqueId val="{00000008-E70C-4771-B4A3-47D04549AA74}"/>
            </c:ext>
          </c:extLst>
        </c:ser>
        <c:ser>
          <c:idx val="9"/>
          <c:order val="9"/>
          <c:tx>
            <c:strRef>
              <c:f>'Mapa CR_Total'!$A$11</c:f>
              <c:strCache>
                <c:ptCount val="1"/>
                <c:pt idx="0">
                  <c:v>Ofrecen planes de pago atractivos </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0.81200000000000006</c:v>
                </c:pt>
              </c:numCache>
            </c:numRef>
          </c:xVal>
          <c:yVal>
            <c:numRef>
              <c:f>'Mapa CR_Total'!$C$11</c:f>
              <c:numCache>
                <c:formatCode>General</c:formatCode>
                <c:ptCount val="1"/>
                <c:pt idx="0">
                  <c:v>-0.21299999999999999</c:v>
                </c:pt>
              </c:numCache>
            </c:numRef>
          </c:yVal>
          <c:smooth val="0"/>
          <c:extLst>
            <c:ext xmlns:c16="http://schemas.microsoft.com/office/drawing/2014/chart" uri="{C3380CC4-5D6E-409C-BE32-E72D297353CC}">
              <c16:uniqueId val="{00000009-E70C-4771-B4A3-47D04549AA74}"/>
            </c:ext>
          </c:extLst>
        </c:ser>
        <c:ser>
          <c:idx val="10"/>
          <c:order val="10"/>
          <c:tx>
            <c:strRef>
              <c:f>'Mapa CR_Total'!$A$12</c:f>
              <c:strCache>
                <c:ptCount val="1"/>
                <c:pt idx="0">
                  <c:v>Largos tiempos de espera para cancelar</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-0.49</c:v>
                </c:pt>
              </c:numCache>
            </c:numRef>
          </c:xVal>
          <c:yVal>
            <c:numRef>
              <c:f>'Mapa CR_Total'!$C$12</c:f>
              <c:numCache>
                <c:formatCode>General</c:formatCode>
                <c:ptCount val="1"/>
                <c:pt idx="0">
                  <c:v>-0.76100000000000001</c:v>
                </c:pt>
              </c:numCache>
            </c:numRef>
          </c:yVal>
          <c:smooth val="0"/>
          <c:extLst>
            <c:ext xmlns:c16="http://schemas.microsoft.com/office/drawing/2014/chart" uri="{C3380CC4-5D6E-409C-BE32-E72D297353CC}">
              <c16:uniqueId val="{0000000A-E70C-4771-B4A3-47D04549AA74}"/>
            </c:ext>
          </c:extLst>
        </c:ser>
        <c:ser>
          <c:idx val="11"/>
          <c:order val="11"/>
          <c:tx>
            <c:strRef>
              <c:f>'Mapa CR_Total'!$A$13</c:f>
              <c:strCache>
                <c:ptCount val="1"/>
                <c:pt idx="0">
                  <c:v>Empresa socialmente responsable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5207328105129568E-2"/>
                  <c:y val="2.18163372658183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0.42599999999999999</c:v>
                </c:pt>
              </c:numCache>
            </c:numRef>
          </c:xVal>
          <c:yVal>
            <c:numRef>
              <c:f>'Mapa CR_Total'!$C$13</c:f>
              <c:numCache>
                <c:formatCode>General</c:formatCode>
                <c:ptCount val="1"/>
                <c:pt idx="0">
                  <c:v>-0.218</c:v>
                </c:pt>
              </c:numCache>
            </c:numRef>
          </c:yVal>
          <c:smooth val="0"/>
          <c:extLst>
            <c:ext xmlns:c16="http://schemas.microsoft.com/office/drawing/2014/chart" uri="{C3380CC4-5D6E-409C-BE32-E72D297353CC}">
              <c16:uniqueId val="{0000000C-E70C-4771-B4A3-47D04549AA74}"/>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1548171612995975E-2"/>
                  <c:y val="-4.96507058160504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3476957490968486"/>
                      <c:h val="8.7380804251454253E-2"/>
                    </c:manualLayout>
                  </c15:layout>
                </c:ext>
                <c:ext xmlns:c16="http://schemas.microsoft.com/office/drawing/2014/chart" uri="{C3380CC4-5D6E-409C-BE32-E72D297353CC}">
                  <c16:uniqueId val="{00000028-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1.7999999999999999E-2</c:v>
                </c:pt>
              </c:numCache>
            </c:numRef>
          </c:xVal>
          <c:yVal>
            <c:numRef>
              <c:f>'Mapa CR_Total'!$C$14</c:f>
              <c:numCache>
                <c:formatCode>General</c:formatCode>
                <c:ptCount val="1"/>
                <c:pt idx="0">
                  <c:v>0.09</c:v>
                </c:pt>
              </c:numCache>
            </c:numRef>
          </c:yVal>
          <c:smooth val="0"/>
          <c:extLst>
            <c:ext xmlns:c16="http://schemas.microsoft.com/office/drawing/2014/chart" uri="{C3380CC4-5D6E-409C-BE32-E72D297353CC}">
              <c16:uniqueId val="{0000000D-E70C-4771-B4A3-47D04549AA74}"/>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069931790191987E-3"/>
                  <c:y val="-1.55660248940358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0.442</c:v>
                </c:pt>
              </c:numCache>
            </c:numRef>
          </c:xVal>
          <c:yVal>
            <c:numRef>
              <c:f>'Mapa CR_Total'!$C$15</c:f>
              <c:numCache>
                <c:formatCode>General</c:formatCode>
                <c:ptCount val="1"/>
                <c:pt idx="0">
                  <c:v>0.38700000000000001</c:v>
                </c:pt>
              </c:numCache>
            </c:numRef>
          </c:yVal>
          <c:smooth val="0"/>
          <c:extLst>
            <c:ext xmlns:c16="http://schemas.microsoft.com/office/drawing/2014/chart" uri="{C3380CC4-5D6E-409C-BE32-E72D297353CC}">
              <c16:uniqueId val="{0000000F-E70C-4771-B4A3-47D04549AA74}"/>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-0.376</c:v>
                </c:pt>
              </c:numCache>
            </c:numRef>
          </c:xVal>
          <c:yVal>
            <c:numRef>
              <c:f>'Mapa CR_Total'!$C$16</c:f>
              <c:numCache>
                <c:formatCode>General</c:formatCode>
                <c:ptCount val="1"/>
                <c:pt idx="0">
                  <c:v>-0.60399999999999998</c:v>
                </c:pt>
              </c:numCache>
            </c:numRef>
          </c:yVal>
          <c:smooth val="0"/>
          <c:extLst>
            <c:ext xmlns:c16="http://schemas.microsoft.com/office/drawing/2014/chart" uri="{C3380CC4-5D6E-409C-BE32-E72D297353CC}">
              <c16:uniqueId val="{00000010-E70C-4771-B4A3-47D04549AA74}"/>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-0.58199999999999996</c:v>
                </c:pt>
              </c:numCache>
            </c:numRef>
          </c:xVal>
          <c:yVal>
            <c:numRef>
              <c:f>'Mapa CR_Total'!$C$17</c:f>
              <c:numCache>
                <c:formatCode>General</c:formatCode>
                <c:ptCount val="1"/>
                <c:pt idx="0">
                  <c:v>-0.33600000000000002</c:v>
                </c:pt>
              </c:numCache>
            </c:numRef>
          </c:yVal>
          <c:smooth val="0"/>
          <c:extLst>
            <c:ext xmlns:c16="http://schemas.microsoft.com/office/drawing/2014/chart" uri="{C3380CC4-5D6E-409C-BE32-E72D297353CC}">
              <c16:uniqueId val="{00000011-E70C-4771-B4A3-47D04549AA74}"/>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04430425813649"/>
                  <c:y val="-7.74770018897104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-0.01</c:v>
                </c:pt>
              </c:numCache>
            </c:numRef>
          </c:xVal>
          <c:yVal>
            <c:numRef>
              <c:f>'Mapa CR_Total'!$C$18</c:f>
              <c:numCache>
                <c:formatCode>General</c:formatCode>
                <c:ptCount val="1"/>
                <c:pt idx="0">
                  <c:v>-0.188</c:v>
                </c:pt>
              </c:numCache>
            </c:numRef>
          </c:yVal>
          <c:smooth val="0"/>
          <c:extLst>
            <c:ext xmlns:c16="http://schemas.microsoft.com/office/drawing/2014/chart" uri="{C3380CC4-5D6E-409C-BE32-E72D297353CC}">
              <c16:uniqueId val="{00000012-E70C-4771-B4A3-47D04549AA74}"/>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3409027309045877E-4"/>
                  <c:y val="3.19275835022599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0.31</c:v>
                </c:pt>
              </c:numCache>
            </c:numRef>
          </c:xVal>
          <c:yVal>
            <c:numRef>
              <c:f>'Mapa CR_Total'!$C$19</c:f>
              <c:numCache>
                <c:formatCode>General</c:formatCode>
                <c:ptCount val="1"/>
                <c:pt idx="0">
                  <c:v>-0.46800000000000003</c:v>
                </c:pt>
              </c:numCache>
            </c:numRef>
          </c:yVal>
          <c:smooth val="0"/>
          <c:extLst>
            <c:ext xmlns:c16="http://schemas.microsoft.com/office/drawing/2014/chart" uri="{C3380CC4-5D6E-409C-BE32-E72D297353CC}">
              <c16:uniqueId val="{00000014-E70C-4771-B4A3-47D04549AA74}"/>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34518396891107"/>
                  <c:y val="-1.5854907183415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0.121</c:v>
                </c:pt>
              </c:numCache>
            </c:numRef>
          </c:xVal>
          <c:yVal>
            <c:numRef>
              <c:f>'Mapa CR_Total'!$C$20</c:f>
              <c:numCache>
                <c:formatCode>General</c:formatCode>
                <c:ptCount val="1"/>
                <c:pt idx="0">
                  <c:v>-0.109</c:v>
                </c:pt>
              </c:numCache>
            </c:numRef>
          </c:yVal>
          <c:smooth val="0"/>
          <c:extLst>
            <c:ext xmlns:c16="http://schemas.microsoft.com/office/drawing/2014/chart" uri="{C3380CC4-5D6E-409C-BE32-E72D297353CC}">
              <c16:uniqueId val="{00000015-E70C-4771-B4A3-47D04549AA74}"/>
            </c:ext>
          </c:extLst>
        </c:ser>
        <c:ser>
          <c:idx val="19"/>
          <c:order val="19"/>
          <c:tx>
            <c:strRef>
              <c:f>'Mapa CR_Total'!$A$21</c:f>
              <c:strCache>
                <c:ptCount val="1"/>
                <c:pt idx="0">
                  <c:v>Aliss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0.19500000000000001</c:v>
                </c:pt>
              </c:numCache>
            </c:numRef>
          </c:xVal>
          <c:yVal>
            <c:numRef>
              <c:f>'Mapa CR_Total'!$C$21</c:f>
              <c:numCache>
                <c:formatCode>General</c:formatCode>
                <c:ptCount val="1"/>
                <c:pt idx="0">
                  <c:v>-0.53100000000000003</c:v>
                </c:pt>
              </c:numCache>
            </c:numRef>
          </c:yVal>
          <c:smooth val="0"/>
          <c:extLst>
            <c:ext xmlns:c16="http://schemas.microsoft.com/office/drawing/2014/chart" uri="{C3380CC4-5D6E-409C-BE32-E72D297353CC}">
              <c16:uniqueId val="{00000016-E70C-4771-B4A3-47D04549AA74}"/>
            </c:ext>
          </c:extLst>
        </c:ser>
        <c:ser>
          <c:idx val="20"/>
          <c:order val="20"/>
          <c:tx>
            <c:strRef>
              <c:f>'Mapa CR_Total'!$A$22</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216174490060336E-2"/>
                  <c:y val="-3.23002315486652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E70C-4771-B4A3-47D04549AA7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CR_Total'!$B$22</c:f>
              <c:numCache>
                <c:formatCode>General</c:formatCode>
                <c:ptCount val="1"/>
                <c:pt idx="0">
                  <c:v>0.29499999999999998</c:v>
                </c:pt>
              </c:numCache>
            </c:numRef>
          </c:xVal>
          <c:yVal>
            <c:numRef>
              <c:f>'Mapa CR_Total'!$C$22</c:f>
              <c:numCache>
                <c:formatCode>General</c:formatCode>
                <c:ptCount val="1"/>
                <c:pt idx="0">
                  <c:v>0.10199999999999999</c:v>
                </c:pt>
              </c:numCache>
            </c:numRef>
          </c:yVal>
          <c:smooth val="0"/>
          <c:extLst>
            <c:ext xmlns:c16="http://schemas.microsoft.com/office/drawing/2014/chart" uri="{C3380CC4-5D6E-409C-BE32-E72D297353CC}">
              <c16:uniqueId val="{00000018-E70C-4771-B4A3-47D04549AA74}"/>
            </c:ext>
          </c:extLst>
        </c:ser>
        <c:ser>
          <c:idx val="21"/>
          <c:order val="21"/>
          <c:tx>
            <c:strRef>
              <c:f>'Mapa CR_Total'!$A$23</c:f>
              <c:strCache>
                <c:ptCount val="1"/>
                <c:pt idx="0">
                  <c:v>Bershka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-0.68500000000000005</c:v>
                </c:pt>
              </c:numCache>
            </c:numRef>
          </c:xVal>
          <c:yVal>
            <c:numRef>
              <c:f>'Mapa CR_Total'!$C$23</c:f>
              <c:numCache>
                <c:formatCode>General</c:formatCode>
                <c:ptCount val="1"/>
                <c:pt idx="0">
                  <c:v>-0.17299999999999999</c:v>
                </c:pt>
              </c:numCache>
            </c:numRef>
          </c:yVal>
          <c:smooth val="0"/>
          <c:extLst>
            <c:ext xmlns:c16="http://schemas.microsoft.com/office/drawing/2014/chart" uri="{C3380CC4-5D6E-409C-BE32-E72D297353CC}">
              <c16:uniqueId val="{00000019-E70C-4771-B4A3-47D04549AA74}"/>
            </c:ext>
          </c:extLst>
        </c:ser>
        <c:ser>
          <c:idx val="22"/>
          <c:order val="22"/>
          <c:tx>
            <c:strRef>
              <c:f>'Mapa CR_Total'!$A$24</c:f>
              <c:strCache>
                <c:ptCount val="1"/>
                <c:pt idx="0">
                  <c:v>Cemaco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0.56000000000000005</c:v>
                </c:pt>
              </c:numCache>
            </c:numRef>
          </c:xVal>
          <c:yVal>
            <c:numRef>
              <c:f>'Mapa CR_Total'!$C$24</c:f>
              <c:numCache>
                <c:formatCode>General</c:formatCode>
                <c:ptCount val="1"/>
                <c:pt idx="0">
                  <c:v>0.107</c:v>
                </c:pt>
              </c:numCache>
            </c:numRef>
          </c:yVal>
          <c:smooth val="0"/>
          <c:extLst>
            <c:ext xmlns:c16="http://schemas.microsoft.com/office/drawing/2014/chart" uri="{C3380CC4-5D6E-409C-BE32-E72D297353CC}">
              <c16:uniqueId val="{0000001A-E70C-4771-B4A3-47D04549AA74}"/>
            </c:ext>
          </c:extLst>
        </c:ser>
        <c:ser>
          <c:idx val="23"/>
          <c:order val="23"/>
          <c:tx>
            <c:strRef>
              <c:f>'Mapa CR_Total'!$A$25</c:f>
              <c:strCache>
                <c:ptCount val="1"/>
                <c:pt idx="0">
                  <c:v>Ekono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-8.5999999999999993E-2</c:v>
                </c:pt>
              </c:numCache>
            </c:numRef>
          </c:xVal>
          <c:yVal>
            <c:numRef>
              <c:f>'Mapa CR_Total'!$C$25</c:f>
              <c:numCache>
                <c:formatCode>General</c:formatCode>
                <c:ptCount val="1"/>
                <c:pt idx="0">
                  <c:v>-0.70499999999999996</c:v>
                </c:pt>
              </c:numCache>
            </c:numRef>
          </c:yVal>
          <c:smooth val="0"/>
          <c:extLst>
            <c:ext xmlns:c16="http://schemas.microsoft.com/office/drawing/2014/chart" uri="{C3380CC4-5D6E-409C-BE32-E72D297353CC}">
              <c16:uniqueId val="{0000001B-E70C-4771-B4A3-47D04549AA74}"/>
            </c:ext>
          </c:extLst>
        </c:ser>
        <c:ser>
          <c:idx val="24"/>
          <c:order val="24"/>
          <c:tx>
            <c:strRef>
              <c:f>'Mapa CR_Total'!$A$26</c:f>
              <c:strCache>
                <c:ptCount val="1"/>
                <c:pt idx="0">
                  <c:v>EPK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0.254</c:v>
                </c:pt>
              </c:numCache>
            </c:numRef>
          </c:xVal>
          <c:yVal>
            <c:numRef>
              <c:f>'Mapa CR_Total'!$C$26</c:f>
              <c:numCache>
                <c:formatCode>General</c:formatCode>
                <c:ptCount val="1"/>
                <c:pt idx="0">
                  <c:v>0.32800000000000001</c:v>
                </c:pt>
              </c:numCache>
            </c:numRef>
          </c:yVal>
          <c:smooth val="0"/>
          <c:extLst>
            <c:ext xmlns:c16="http://schemas.microsoft.com/office/drawing/2014/chart" uri="{C3380CC4-5D6E-409C-BE32-E72D297353CC}">
              <c16:uniqueId val="{0000001C-E70C-4771-B4A3-47D04549AA74}"/>
            </c:ext>
          </c:extLst>
        </c:ser>
        <c:ser>
          <c:idx val="25"/>
          <c:order val="25"/>
          <c:tx>
            <c:strRef>
              <c:f>'Mapa CR_Total'!$A$27</c:f>
              <c:strCache>
                <c:ptCount val="1"/>
                <c:pt idx="0">
                  <c:v>Gollo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0.27100000000000002</c:v>
                </c:pt>
              </c:numCache>
            </c:numRef>
          </c:xVal>
          <c:yVal>
            <c:numRef>
              <c:f>'Mapa CR_Total'!$C$27</c:f>
              <c:numCache>
                <c:formatCode>General</c:formatCode>
                <c:ptCount val="1"/>
                <c:pt idx="0">
                  <c:v>0.439</c:v>
                </c:pt>
              </c:numCache>
            </c:numRef>
          </c:yVal>
          <c:smooth val="0"/>
          <c:extLst>
            <c:ext xmlns:c16="http://schemas.microsoft.com/office/drawing/2014/chart" uri="{C3380CC4-5D6E-409C-BE32-E72D297353CC}">
              <c16:uniqueId val="{0000001D-E70C-4771-B4A3-47D04549AA74}"/>
            </c:ext>
          </c:extLst>
        </c:ser>
        <c:ser>
          <c:idx val="26"/>
          <c:order val="26"/>
          <c:tx>
            <c:strRef>
              <c:f>'Mapa CR_Total'!$A$28</c:f>
              <c:strCache>
                <c:ptCount val="1"/>
                <c:pt idx="0">
                  <c:v>Monge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8.1239542725814341E-4"/>
                  <c:y val="-1.5079949432504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0.27900000000000003</c:v>
                </c:pt>
              </c:numCache>
            </c:numRef>
          </c:xVal>
          <c:yVal>
            <c:numRef>
              <c:f>'Mapa CR_Total'!$C$28</c:f>
              <c:numCache>
                <c:formatCode>General</c:formatCode>
                <c:ptCount val="1"/>
                <c:pt idx="0">
                  <c:v>0.184</c:v>
                </c:pt>
              </c:numCache>
            </c:numRef>
          </c:yVal>
          <c:smooth val="0"/>
          <c:extLst>
            <c:ext xmlns:c16="http://schemas.microsoft.com/office/drawing/2014/chart" uri="{C3380CC4-5D6E-409C-BE32-E72D297353CC}">
              <c16:uniqueId val="{0000001E-E70C-4771-B4A3-47D04549AA74}"/>
            </c:ext>
          </c:extLst>
        </c:ser>
        <c:ser>
          <c:idx val="27"/>
          <c:order val="27"/>
          <c:tx>
            <c:strRef>
              <c:f>'Mapa CR_Total'!$A$29</c:f>
              <c:strCache>
                <c:ptCount val="1"/>
                <c:pt idx="0">
                  <c:v>Pull &amp; Bear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-0.84099999999999997</c:v>
                </c:pt>
              </c:numCache>
            </c:numRef>
          </c:xVal>
          <c:yVal>
            <c:numRef>
              <c:f>'Mapa CR_Total'!$C$29</c:f>
              <c:numCache>
                <c:formatCode>General</c:formatCode>
                <c:ptCount val="1"/>
                <c:pt idx="0">
                  <c:v>-0.71599999999999997</c:v>
                </c:pt>
              </c:numCache>
            </c:numRef>
          </c:yVal>
          <c:smooth val="0"/>
          <c:extLst>
            <c:ext xmlns:c16="http://schemas.microsoft.com/office/drawing/2014/chart" uri="{C3380CC4-5D6E-409C-BE32-E72D297353CC}">
              <c16:uniqueId val="{0000001F-E70C-4771-B4A3-47D04549AA74}"/>
            </c:ext>
          </c:extLst>
        </c:ser>
        <c:ser>
          <c:idx val="28"/>
          <c:order val="28"/>
          <c:tx>
            <c:strRef>
              <c:f>'Mapa CR_Total'!$A$30</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-0.92700000000000005</c:v>
                </c:pt>
              </c:numCache>
            </c:numRef>
          </c:xVal>
          <c:yVal>
            <c:numRef>
              <c:f>'Mapa CR_Total'!$C$30</c:f>
              <c:numCache>
                <c:formatCode>General</c:formatCode>
                <c:ptCount val="1"/>
                <c:pt idx="0">
                  <c:v>0.47899999999999998</c:v>
                </c:pt>
              </c:numCache>
            </c:numRef>
          </c:yVal>
          <c:smooth val="0"/>
          <c:extLst>
            <c:ext xmlns:c16="http://schemas.microsoft.com/office/drawing/2014/chart" uri="{C3380CC4-5D6E-409C-BE32-E72D297353CC}">
              <c16:uniqueId val="{00000020-E70C-4771-B4A3-47D04549AA74}"/>
            </c:ext>
          </c:extLst>
        </c:ser>
        <c:ser>
          <c:idx val="29"/>
          <c:order val="29"/>
          <c:tx>
            <c:strRef>
              <c:f>'Mapa CR_Total'!$A$31</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0.40899999999999997</c:v>
                </c:pt>
              </c:numCache>
            </c:numRef>
          </c:xVal>
          <c:yVal>
            <c:numRef>
              <c:f>'Mapa CR_Total'!$C$31</c:f>
              <c:numCache>
                <c:formatCode>General</c:formatCode>
                <c:ptCount val="1"/>
                <c:pt idx="0">
                  <c:v>-0.222</c:v>
                </c:pt>
              </c:numCache>
            </c:numRef>
          </c:yVal>
          <c:smooth val="0"/>
          <c:extLst>
            <c:ext xmlns:c16="http://schemas.microsoft.com/office/drawing/2014/chart" uri="{C3380CC4-5D6E-409C-BE32-E72D297353CC}">
              <c16:uniqueId val="{00000021-E70C-4771-B4A3-47D04549AA74}"/>
            </c:ext>
          </c:extLst>
        </c:ser>
        <c:ser>
          <c:idx val="30"/>
          <c:order val="30"/>
          <c:tx>
            <c:strRef>
              <c:f>'Mapa CR_Total'!$A$32</c:f>
              <c:strCache>
                <c:ptCount val="1"/>
                <c:pt idx="0">
                  <c:v>Victoria´s Secret</c:v>
                </c:pt>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layout>
                <c:manualLayout>
                  <c:x val="-5.6260711571594138E-2"/>
                  <c:y val="2.78243248875203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B3A-0B4C-BB53-763DC9E4AFF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-0.32800000000000001</c:v>
                </c:pt>
              </c:numCache>
            </c:numRef>
          </c:xVal>
          <c:yVal>
            <c:numRef>
              <c:f>'Mapa CR_Total'!$C$32</c:f>
              <c:numCache>
                <c:formatCode>General</c:formatCode>
                <c:ptCount val="1"/>
                <c:pt idx="0">
                  <c:v>0.54600000000000004</c:v>
                </c:pt>
              </c:numCache>
            </c:numRef>
          </c:yVal>
          <c:smooth val="0"/>
          <c:extLst>
            <c:ext xmlns:c16="http://schemas.microsoft.com/office/drawing/2014/chart" uri="{C3380CC4-5D6E-409C-BE32-E72D297353CC}">
              <c16:uniqueId val="{00000022-E70C-4771-B4A3-47D04549AA74}"/>
            </c:ext>
          </c:extLst>
        </c:ser>
        <c:ser>
          <c:idx val="31"/>
          <c:order val="31"/>
          <c:tx>
            <c:strRef>
              <c:f>'Mapa CR_Total'!$A$33</c:f>
              <c:strCache>
                <c:ptCount val="1"/>
                <c:pt idx="0">
                  <c:v>Yamuni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9180050244645483E-2"/>
                  <c:y val="3.04535117338140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E70C-4771-B4A3-47D04549AA7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Cache>
                <c:formatCode>General</c:formatCode>
                <c:ptCount val="1"/>
                <c:pt idx="0">
                  <c:v>0.217</c:v>
                </c:pt>
              </c:numCache>
            </c:numRef>
          </c:xVal>
          <c:yVal>
            <c:numRef>
              <c:f>'Mapa CR_Total'!$C$33</c:f>
              <c:numCache>
                <c:formatCode>General</c:formatCode>
                <c:ptCount val="1"/>
                <c:pt idx="0">
                  <c:v>0.114</c:v>
                </c:pt>
              </c:numCache>
            </c:numRef>
          </c:yVal>
          <c:smooth val="0"/>
          <c:extLst>
            <c:ext xmlns:c16="http://schemas.microsoft.com/office/drawing/2014/chart" uri="{C3380CC4-5D6E-409C-BE32-E72D297353CC}">
              <c16:uniqueId val="{00000024-E70C-4771-B4A3-47D04549AA74}"/>
            </c:ext>
          </c:extLst>
        </c:ser>
        <c:ser>
          <c:idx val="32"/>
          <c:order val="32"/>
          <c:tx>
            <c:strRef>
              <c:f>'Mapa CR_Total'!$A$34</c:f>
              <c:strCache>
                <c:ptCount val="1"/>
                <c:pt idx="0">
                  <c:v>Zara </c:v>
                </c:pt>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-0.82099999999999995</c:v>
                </c:pt>
              </c:numCache>
            </c:numRef>
          </c:xVal>
          <c:yVal>
            <c:numRef>
              <c:f>'Mapa CR_Total'!$C$34</c:f>
              <c:numCache>
                <c:formatCode>General</c:formatCode>
                <c:ptCount val="1"/>
                <c:pt idx="0">
                  <c:v>5.7000000000000002E-2</c:v>
                </c:pt>
              </c:numCache>
            </c:numRef>
          </c:yVal>
          <c:smooth val="0"/>
          <c:extLst>
            <c:ext xmlns:c16="http://schemas.microsoft.com/office/drawing/2014/chart" uri="{C3380CC4-5D6E-409C-BE32-E72D297353CC}">
              <c16:uniqueId val="{00000025-E70C-4771-B4A3-47D04549AA74}"/>
            </c:ext>
          </c:extLst>
        </c:ser>
        <c:dLbls>
          <c:dLblPos val="t"/>
          <c:showLegendKey val="0"/>
          <c:showVal val="1"/>
          <c:showCatName val="0"/>
          <c:showSerName val="0"/>
          <c:showPercent val="0"/>
          <c:showBubbleSize val="0"/>
        </c:dLbls>
        <c:axId val="397687336"/>
        <c:axId val="399234792"/>
      </c:scatterChart>
      <c:valAx>
        <c:axId val="397687336"/>
        <c:scaling>
          <c:orientation val="minMax"/>
          <c:max val="0.82000000000000006"/>
          <c:min val="-0.94000000000000006"/>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56000000000000005"/>
          <c:min val="-0.78"/>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s-CR" sz="1400" b="1" dirty="0">
                <a:solidFill>
                  <a:schemeClr val="bg1"/>
                </a:solidFill>
              </a:rPr>
              <a:t>Indicador de salud de marca</a:t>
            </a:r>
          </a:p>
          <a:p>
            <a:pPr>
              <a:defRPr/>
            </a:pPr>
            <a:r>
              <a:rPr lang="es-CR" sz="1200" b="0" dirty="0">
                <a:solidFill>
                  <a:schemeClr val="bg1"/>
                </a:solidFill>
              </a:rPr>
              <a:t>-índice-</a:t>
            </a:r>
          </a:p>
        </c:rich>
      </c:tx>
      <c:layout>
        <c:manualLayout>
          <c:xMode val="edge"/>
          <c:yMode val="edge"/>
          <c:x val="0.3336239179002588"/>
          <c:y val="2.27083625062674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title>
    <c:autoTitleDeleted val="0"/>
    <c:plotArea>
      <c:layout>
        <c:manualLayout>
          <c:layoutTarget val="inner"/>
          <c:xMode val="edge"/>
          <c:yMode val="edge"/>
          <c:x val="3.751958271891441E-2"/>
          <c:y val="0.1316160038071853"/>
          <c:w val="0.72667519334257924"/>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AF59-2248-8DE5-364B78ABD549}"/>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AF59-2248-8DE5-364B78ABD549}"/>
            </c:ext>
          </c:extLst>
        </c:ser>
        <c:ser>
          <c:idx val="3"/>
          <c:order val="2"/>
          <c:tx>
            <c:strRef>
              <c:f>Hoja1!$E$1</c:f>
              <c:strCache>
                <c:ptCount val="1"/>
                <c:pt idx="0">
                  <c:v>Imagen Reputacional</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Hoja1!$E$2:$E$5</c:f>
              <c:numCache>
                <c:formatCode>General</c:formatCode>
                <c:ptCount val="4"/>
                <c:pt idx="0">
                  <c:v>4.3899999999999997</c:v>
                </c:pt>
                <c:pt idx="1">
                  <c:v>4.04</c:v>
                </c:pt>
                <c:pt idx="2">
                  <c:v>4.24</c:v>
                </c:pt>
                <c:pt idx="3">
                  <c:v>4.13</c:v>
                </c:pt>
              </c:numCache>
            </c:numRef>
          </c:val>
          <c:extLst>
            <c:ext xmlns:c16="http://schemas.microsoft.com/office/drawing/2014/chart" uri="{C3380CC4-5D6E-409C-BE32-E72D297353CC}">
              <c16:uniqueId val="{00000003-AF59-2248-8DE5-364B78ABD549}"/>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CR"/>
          </a:p>
        </c:txPr>
        <c:crossAx val="1892509824"/>
        <c:crosses val="autoZero"/>
        <c:auto val="1"/>
        <c:lblAlgn val="ctr"/>
        <c:lblOffset val="100"/>
        <c:noMultiLvlLbl val="0"/>
      </c:catAx>
      <c:valAx>
        <c:axId val="1892509824"/>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Calibri Light" panose="020F0302020204030204" pitchFamily="34" charset="0"/>
          <a:cs typeface="Calibri Light" panose="020F0302020204030204" pitchFamily="34" charset="0"/>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bg1"/>
                </a:solidFill>
              </a:rPr>
              <a:t>Indicador de salud de marca</a:t>
            </a:r>
          </a:p>
          <a:p>
            <a:pPr>
              <a:defRPr/>
            </a:pPr>
            <a:r>
              <a:rPr lang="es-CR" sz="1200" dirty="0">
                <a:solidFill>
                  <a:schemeClr val="bg1"/>
                </a:solidFill>
              </a:rPr>
              <a:t>-índice-</a:t>
            </a:r>
          </a:p>
        </c:rich>
      </c:tx>
      <c:layout>
        <c:manualLayout>
          <c:xMode val="edge"/>
          <c:yMode val="edge"/>
          <c:x val="0.28256310161515452"/>
          <c:y val="8.94024329097799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51958271891441E-2"/>
          <c:y val="0.1316160038071853"/>
          <c:w val="0.67149119374856292"/>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33CD-1D42-BDE1-06940F02342E}"/>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33CD-1D42-BDE1-06940F02342E}"/>
            </c:ext>
          </c:extLst>
        </c:ser>
        <c:ser>
          <c:idx val="2"/>
          <c:order val="2"/>
          <c:tx>
            <c:strRef>
              <c:f>Hoja1!$D$1</c:f>
              <c:strCache>
                <c:ptCount val="1"/>
                <c:pt idx="0">
                  <c:v>Posicionamiento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3.23</c:v>
                </c:pt>
                <c:pt idx="1">
                  <c:v>2.37</c:v>
                </c:pt>
                <c:pt idx="2">
                  <c:v>2.39</c:v>
                </c:pt>
                <c:pt idx="3">
                  <c:v>3.18</c:v>
                </c:pt>
              </c:numCache>
            </c:numRef>
          </c:val>
          <c:extLst>
            <c:ext xmlns:c16="http://schemas.microsoft.com/office/drawing/2014/chart" uri="{C3380CC4-5D6E-409C-BE32-E72D297353CC}">
              <c16:uniqueId val="{00000002-33CD-1D42-BDE1-06940F02342E}"/>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892509824"/>
        <c:crosses val="autoZero"/>
        <c:auto val="1"/>
        <c:lblAlgn val="ctr"/>
        <c:lblOffset val="100"/>
        <c:noMultiLvlLbl val="0"/>
      </c:catAx>
      <c:valAx>
        <c:axId val="1892509824"/>
        <c:scaling>
          <c:orientation val="minMax"/>
          <c:max val="5"/>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5096549573537019"/>
          <c:y val="0.90752955312334826"/>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3554950728765856E-2"/>
                  <c:y val="5.65430191620222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c:f>
              <c:numCache>
                <c:formatCode>General</c:formatCode>
                <c:ptCount val="1"/>
                <c:pt idx="0">
                  <c:v>0.38800000000000001</c:v>
                </c:pt>
              </c:numCache>
            </c:numRef>
          </c:xVal>
          <c:yVal>
            <c:numRef>
              <c:f>'El Salvador Total'!$C$2</c:f>
              <c:numCache>
                <c:formatCode>General</c:formatCode>
                <c:ptCount val="1"/>
                <c:pt idx="0">
                  <c:v>-0.13900000000000001</c:v>
                </c:pt>
              </c:numCache>
            </c:numRef>
          </c:yVal>
          <c:smooth val="0"/>
          <c:extLst>
            <c:ext xmlns:c16="http://schemas.microsoft.com/office/drawing/2014/chart" uri="{C3380CC4-5D6E-409C-BE32-E72D297353CC}">
              <c16:uniqueId val="{00000001-6FD7-4D91-B96F-B64DAE2F8028}"/>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0.53200000000000003</c:v>
                </c:pt>
              </c:numCache>
            </c:numRef>
          </c:xVal>
          <c:yVal>
            <c:numRef>
              <c:f>'El Salvador Total'!$C$3</c:f>
              <c:numCache>
                <c:formatCode>General</c:formatCode>
                <c:ptCount val="1"/>
                <c:pt idx="0">
                  <c:v>-6.2E-2</c:v>
                </c:pt>
              </c:numCache>
            </c:numRef>
          </c:yVal>
          <c:smooth val="0"/>
          <c:extLst>
            <c:ext xmlns:c16="http://schemas.microsoft.com/office/drawing/2014/chart" uri="{C3380CC4-5D6E-409C-BE32-E72D297353CC}">
              <c16:uniqueId val="{00000002-6FD7-4D91-B96F-B64DAE2F8028}"/>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6930859168738249"/>
                  <c:y val="-5.76934834883409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-0.161</c:v>
                </c:pt>
              </c:numCache>
            </c:numRef>
          </c:xVal>
          <c:yVal>
            <c:numRef>
              <c:f>'El Salvador Total'!$C$4</c:f>
              <c:numCache>
                <c:formatCode>General</c:formatCode>
                <c:ptCount val="1"/>
                <c:pt idx="0">
                  <c:v>-0.312</c:v>
                </c:pt>
              </c:numCache>
            </c:numRef>
          </c:yVal>
          <c:smooth val="0"/>
          <c:extLst>
            <c:ext xmlns:c16="http://schemas.microsoft.com/office/drawing/2014/chart" uri="{C3380CC4-5D6E-409C-BE32-E72D297353CC}">
              <c16:uniqueId val="{00000004-6FD7-4D91-B96F-B64DAE2F8028}"/>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-0.216</c:v>
                </c:pt>
              </c:numCache>
            </c:numRef>
          </c:xVal>
          <c:yVal>
            <c:numRef>
              <c:f>'El Salvador Total'!$C$5</c:f>
              <c:numCache>
                <c:formatCode>General</c:formatCode>
                <c:ptCount val="1"/>
                <c:pt idx="0">
                  <c:v>-0.24399999999999999</c:v>
                </c:pt>
              </c:numCache>
            </c:numRef>
          </c:yVal>
          <c:smooth val="0"/>
          <c:extLst>
            <c:ext xmlns:c16="http://schemas.microsoft.com/office/drawing/2014/chart" uri="{C3380CC4-5D6E-409C-BE32-E72D297353CC}">
              <c16:uniqueId val="{00000005-6FD7-4D91-B96F-B64DAE2F8028}"/>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416158350138849"/>
                  <c:y val="2.93221354289610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-0.23</c:v>
                </c:pt>
              </c:numCache>
            </c:numRef>
          </c:xVal>
          <c:yVal>
            <c:numRef>
              <c:f>'El Salvador Total'!$C$6</c:f>
              <c:numCache>
                <c:formatCode>General</c:formatCode>
                <c:ptCount val="1"/>
                <c:pt idx="0">
                  <c:v>0.60499999999999998</c:v>
                </c:pt>
              </c:numCache>
            </c:numRef>
          </c:yVal>
          <c:smooth val="0"/>
          <c:extLst>
            <c:ext xmlns:c16="http://schemas.microsoft.com/office/drawing/2014/chart" uri="{C3380CC4-5D6E-409C-BE32-E72D297353CC}">
              <c16:uniqueId val="{00000007-6FD7-4D91-B96F-B64DAE2F8028}"/>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0.20799999999999999</c:v>
                </c:pt>
              </c:numCache>
            </c:numRef>
          </c:xVal>
          <c:yVal>
            <c:numRef>
              <c:f>'El Salvador Total'!$C$7</c:f>
              <c:numCache>
                <c:formatCode>General</c:formatCode>
                <c:ptCount val="1"/>
                <c:pt idx="0">
                  <c:v>0.63900000000000001</c:v>
                </c:pt>
              </c:numCache>
            </c:numRef>
          </c:yVal>
          <c:smooth val="0"/>
          <c:extLst>
            <c:ext xmlns:c16="http://schemas.microsoft.com/office/drawing/2014/chart" uri="{C3380CC4-5D6E-409C-BE32-E72D297353CC}">
              <c16:uniqueId val="{00000008-6FD7-4D91-B96F-B64DAE2F8028}"/>
            </c:ext>
          </c:extLst>
        </c:ser>
        <c:ser>
          <c:idx val="6"/>
          <c:order val="6"/>
          <c:tx>
            <c:strRef>
              <c:f>'El Salvador Total'!$A$8</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0684827148616256"/>
                  <c:y val="-2.5911761359722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6FD7-4D91-B96F-B64DAE2F8028}"/>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-0.14799999999999999</c:v>
                </c:pt>
              </c:numCache>
            </c:numRef>
          </c:xVal>
          <c:yVal>
            <c:numRef>
              <c:f>'El Salvador Total'!$C$8</c:f>
              <c:numCache>
                <c:formatCode>General</c:formatCode>
                <c:ptCount val="1"/>
                <c:pt idx="0">
                  <c:v>-3.1E-2</c:v>
                </c:pt>
              </c:numCache>
            </c:numRef>
          </c:yVal>
          <c:smooth val="0"/>
          <c:extLst>
            <c:ext xmlns:c16="http://schemas.microsoft.com/office/drawing/2014/chart" uri="{C3380CC4-5D6E-409C-BE32-E72D297353CC}">
              <c16:uniqueId val="{00000009-6FD7-4D91-B96F-B64DAE2F8028}"/>
            </c:ext>
          </c:extLst>
        </c:ser>
        <c:ser>
          <c:idx val="7"/>
          <c:order val="7"/>
          <c:tx>
            <c:strRef>
              <c:f>'El Salvador Total'!$A$9</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0.875</c:v>
                </c:pt>
              </c:numCache>
            </c:numRef>
          </c:xVal>
          <c:yVal>
            <c:numRef>
              <c:f>'El Salvador Total'!$C$9</c:f>
              <c:numCache>
                <c:formatCode>General</c:formatCode>
                <c:ptCount val="1"/>
                <c:pt idx="0">
                  <c:v>0.55800000000000005</c:v>
                </c:pt>
              </c:numCache>
            </c:numRef>
          </c:yVal>
          <c:smooth val="0"/>
          <c:extLst>
            <c:ext xmlns:c16="http://schemas.microsoft.com/office/drawing/2014/chart" uri="{C3380CC4-5D6E-409C-BE32-E72D297353CC}">
              <c16:uniqueId val="{0000000A-6FD7-4D91-B96F-B64DAE2F8028}"/>
            </c:ext>
          </c:extLst>
        </c:ser>
        <c:ser>
          <c:idx val="8"/>
          <c:order val="8"/>
          <c:tx>
            <c:strRef>
              <c:f>'El Salvador Total'!$A$10</c:f>
              <c:strCache>
                <c:ptCount val="1"/>
                <c:pt idx="0">
                  <c:v>Bomba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0.621</c:v>
                </c:pt>
              </c:numCache>
            </c:numRef>
          </c:xVal>
          <c:yVal>
            <c:numRef>
              <c:f>'El Salvador Total'!$C$10</c:f>
              <c:numCache>
                <c:formatCode>General</c:formatCode>
                <c:ptCount val="1"/>
                <c:pt idx="0">
                  <c:v>-0.19900000000000001</c:v>
                </c:pt>
              </c:numCache>
            </c:numRef>
          </c:yVal>
          <c:smooth val="0"/>
          <c:extLst>
            <c:ext xmlns:c16="http://schemas.microsoft.com/office/drawing/2014/chart" uri="{C3380CC4-5D6E-409C-BE32-E72D297353CC}">
              <c16:uniqueId val="{0000000B-6FD7-4D91-B96F-B64DAE2F8028}"/>
            </c:ext>
          </c:extLst>
        </c:ser>
        <c:ser>
          <c:idx val="9"/>
          <c:order val="9"/>
          <c:tx>
            <c:strRef>
              <c:f>'El Salvador Total'!$A$11</c:f>
              <c:strCache>
                <c:ptCount val="1"/>
                <c:pt idx="0">
                  <c:v>Juguetón </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-1.6E-2</c:v>
                </c:pt>
              </c:numCache>
            </c:numRef>
          </c:xVal>
          <c:yVal>
            <c:numRef>
              <c:f>'El Salvador Total'!$C$11</c:f>
              <c:numCache>
                <c:formatCode>General</c:formatCode>
                <c:ptCount val="1"/>
                <c:pt idx="0">
                  <c:v>-0.38500000000000001</c:v>
                </c:pt>
              </c:numCache>
            </c:numRef>
          </c:yVal>
          <c:smooth val="0"/>
          <c:extLst>
            <c:ext xmlns:c16="http://schemas.microsoft.com/office/drawing/2014/chart" uri="{C3380CC4-5D6E-409C-BE32-E72D297353CC}">
              <c16:uniqueId val="{0000000C-6FD7-4D91-B96F-B64DAE2F8028}"/>
            </c:ext>
          </c:extLst>
        </c:ser>
        <c:ser>
          <c:idx val="10"/>
          <c:order val="10"/>
          <c:tx>
            <c:strRef>
              <c:f>'El Salvador Total'!$A$12</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-0.08</c:v>
                </c:pt>
              </c:numCache>
            </c:numRef>
          </c:xVal>
          <c:yVal>
            <c:numRef>
              <c:f>'El Salvador Total'!$C$12</c:f>
              <c:numCache>
                <c:formatCode>General</c:formatCode>
                <c:ptCount val="1"/>
                <c:pt idx="0">
                  <c:v>0.34399999999999997</c:v>
                </c:pt>
              </c:numCache>
            </c:numRef>
          </c:yVal>
          <c:smooth val="0"/>
          <c:extLst>
            <c:ext xmlns:c16="http://schemas.microsoft.com/office/drawing/2014/chart" uri="{C3380CC4-5D6E-409C-BE32-E72D297353CC}">
              <c16:uniqueId val="{0000000D-6FD7-4D91-B96F-B64DAE2F8028}"/>
            </c:ext>
          </c:extLst>
        </c:ser>
        <c:ser>
          <c:idx val="11"/>
          <c:order val="11"/>
          <c:tx>
            <c:strRef>
              <c:f>'El Salvador Total'!$A$13</c:f>
              <c:strCache>
                <c:ptCount val="1"/>
                <c:pt idx="0">
                  <c:v>Omnisport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-7.0000000000000007E-2</c:v>
                </c:pt>
              </c:numCache>
            </c:numRef>
          </c:xVal>
          <c:yVal>
            <c:numRef>
              <c:f>'El Salvador Total'!$C$13</c:f>
              <c:numCache>
                <c:formatCode>General</c:formatCode>
                <c:ptCount val="1"/>
                <c:pt idx="0">
                  <c:v>0.502</c:v>
                </c:pt>
              </c:numCache>
            </c:numRef>
          </c:yVal>
          <c:smooth val="0"/>
          <c:extLst>
            <c:ext xmlns:c16="http://schemas.microsoft.com/office/drawing/2014/chart" uri="{C3380CC4-5D6E-409C-BE32-E72D297353CC}">
              <c16:uniqueId val="{0000000E-6FD7-4D91-B96F-B64DAE2F8028}"/>
            </c:ext>
          </c:extLst>
        </c:ser>
        <c:ser>
          <c:idx val="12"/>
          <c:order val="12"/>
          <c:tx>
            <c:strRef>
              <c:f>'El Salvador Total'!$A$14</c:f>
              <c:strCache>
                <c:ptCount val="1"/>
                <c:pt idx="0">
                  <c:v>Prado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-0.13200000000000001</c:v>
                </c:pt>
              </c:numCache>
            </c:numRef>
          </c:xVal>
          <c:yVal>
            <c:numRef>
              <c:f>'El Salvador Total'!$C$14</c:f>
              <c:numCache>
                <c:formatCode>General</c:formatCode>
                <c:ptCount val="1"/>
                <c:pt idx="0">
                  <c:v>0.60699999999999998</c:v>
                </c:pt>
              </c:numCache>
            </c:numRef>
          </c:yVal>
          <c:smooth val="0"/>
          <c:extLst>
            <c:ext xmlns:c16="http://schemas.microsoft.com/office/drawing/2014/chart" uri="{C3380CC4-5D6E-409C-BE32-E72D297353CC}">
              <c16:uniqueId val="{0000000F-6FD7-4D91-B96F-B64DAE2F8028}"/>
            </c:ext>
          </c:extLst>
        </c:ser>
        <c:ser>
          <c:idx val="13"/>
          <c:order val="13"/>
          <c:tx>
            <c:strRef>
              <c:f>'El Salvador Total'!$A$15</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8.1394962335613261E-2"/>
                  <c:y val="-4.713111423611612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FD7-4D91-B96F-B64DAE2F802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0.13300000000000001</c:v>
                </c:pt>
              </c:numCache>
            </c:numRef>
          </c:xVal>
          <c:yVal>
            <c:numRef>
              <c:f>'El Salvador Total'!$C$15</c:f>
              <c:numCache>
                <c:formatCode>General</c:formatCode>
                <c:ptCount val="1"/>
                <c:pt idx="0">
                  <c:v>0.21</c:v>
                </c:pt>
              </c:numCache>
            </c:numRef>
          </c:yVal>
          <c:smooth val="0"/>
          <c:extLst>
            <c:ext xmlns:c16="http://schemas.microsoft.com/office/drawing/2014/chart" uri="{C3380CC4-5D6E-409C-BE32-E72D297353CC}">
              <c16:uniqueId val="{00000011-6FD7-4D91-B96F-B64DAE2F8028}"/>
            </c:ext>
          </c:extLst>
        </c:ser>
        <c:ser>
          <c:idx val="14"/>
          <c:order val="14"/>
          <c:tx>
            <c:strRef>
              <c:f>'El Salvador Total'!$A$16</c:f>
              <c:strCache>
                <c:ptCount val="1"/>
                <c:pt idx="0">
                  <c:v>Prisma Moda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0.63300000000000001</c:v>
                </c:pt>
              </c:numCache>
            </c:numRef>
          </c:xVal>
          <c:yVal>
            <c:numRef>
              <c:f>'El Salvador Total'!$C$16</c:f>
              <c:numCache>
                <c:formatCode>General</c:formatCode>
                <c:ptCount val="1"/>
                <c:pt idx="0">
                  <c:v>0.17899999999999999</c:v>
                </c:pt>
              </c:numCache>
            </c:numRef>
          </c:yVal>
          <c:smooth val="0"/>
          <c:extLst>
            <c:ext xmlns:c16="http://schemas.microsoft.com/office/drawing/2014/chart" uri="{C3380CC4-5D6E-409C-BE32-E72D297353CC}">
              <c16:uniqueId val="{00000012-6FD7-4D91-B96F-B64DAE2F8028}"/>
            </c:ext>
          </c:extLst>
        </c:ser>
        <c:ser>
          <c:idx val="15"/>
          <c:order val="15"/>
          <c:tx>
            <c:strRef>
              <c:f>'El Salvador Total'!$A$17</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0.73099999999999998</c:v>
                </c:pt>
              </c:numCache>
            </c:numRef>
          </c:xVal>
          <c:yVal>
            <c:numRef>
              <c:f>'El Salvador Total'!$C$17</c:f>
              <c:numCache>
                <c:formatCode>General</c:formatCode>
                <c:ptCount val="1"/>
                <c:pt idx="0">
                  <c:v>0.33900000000000002</c:v>
                </c:pt>
              </c:numCache>
            </c:numRef>
          </c:yVal>
          <c:smooth val="0"/>
          <c:extLst>
            <c:ext xmlns:c16="http://schemas.microsoft.com/office/drawing/2014/chart" uri="{C3380CC4-5D6E-409C-BE32-E72D297353CC}">
              <c16:uniqueId val="{00000013-6FD7-4D91-B96F-B64DAE2F8028}"/>
            </c:ext>
          </c:extLst>
        </c:ser>
        <c:ser>
          <c:idx val="16"/>
          <c:order val="16"/>
          <c:tx>
            <c:strRef>
              <c:f>'El Salvador Total'!$A$18</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0.30099999999999999</c:v>
                </c:pt>
              </c:numCache>
            </c:numRef>
          </c:xVal>
          <c:yVal>
            <c:numRef>
              <c:f>'El Salvador Total'!$C$18</c:f>
              <c:numCache>
                <c:formatCode>General</c:formatCode>
                <c:ptCount val="1"/>
                <c:pt idx="0">
                  <c:v>-0.126</c:v>
                </c:pt>
              </c:numCache>
            </c:numRef>
          </c:yVal>
          <c:smooth val="0"/>
          <c:extLst>
            <c:ext xmlns:c16="http://schemas.microsoft.com/office/drawing/2014/chart" uri="{C3380CC4-5D6E-409C-BE32-E72D297353CC}">
              <c16:uniqueId val="{00000014-6FD7-4D91-B96F-B64DAE2F8028}"/>
            </c:ext>
          </c:extLst>
        </c:ser>
        <c:ser>
          <c:idx val="17"/>
          <c:order val="17"/>
          <c:tx>
            <c:strRef>
              <c:f>'El Salvador Total'!$A$19</c:f>
              <c:strCache>
                <c:ptCount val="1"/>
                <c:pt idx="0">
                  <c:v>Stradivarius </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0.75800000000000001</c:v>
                </c:pt>
              </c:numCache>
            </c:numRef>
          </c:xVal>
          <c:yVal>
            <c:numRef>
              <c:f>'El Salvador Total'!$C$19</c:f>
              <c:numCache>
                <c:formatCode>General</c:formatCode>
                <c:ptCount val="1"/>
                <c:pt idx="0">
                  <c:v>0.105</c:v>
                </c:pt>
              </c:numCache>
            </c:numRef>
          </c:yVal>
          <c:smooth val="0"/>
          <c:extLst>
            <c:ext xmlns:c16="http://schemas.microsoft.com/office/drawing/2014/chart" uri="{C3380CC4-5D6E-409C-BE32-E72D297353CC}">
              <c16:uniqueId val="{00000015-6FD7-4D91-B96F-B64DAE2F8028}"/>
            </c:ext>
          </c:extLst>
        </c:ser>
        <c:ser>
          <c:idx val="18"/>
          <c:order val="18"/>
          <c:tx>
            <c:strRef>
              <c:f>'El Salvador Total'!$A$20</c:f>
              <c:strCache>
                <c:ptCount val="1"/>
                <c:pt idx="0">
                  <c:v>Súper Selectos </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0.19800000000000001</c:v>
                </c:pt>
              </c:numCache>
            </c:numRef>
          </c:xVal>
          <c:yVal>
            <c:numRef>
              <c:f>'El Salvador Total'!$C$20</c:f>
              <c:numCache>
                <c:formatCode>General</c:formatCode>
                <c:ptCount val="1"/>
                <c:pt idx="0">
                  <c:v>-0.45300000000000001</c:v>
                </c:pt>
              </c:numCache>
            </c:numRef>
          </c:yVal>
          <c:smooth val="0"/>
          <c:extLst>
            <c:ext xmlns:c16="http://schemas.microsoft.com/office/drawing/2014/chart" uri="{C3380CC4-5D6E-409C-BE32-E72D297353CC}">
              <c16:uniqueId val="{00000016-6FD7-4D91-B96F-B64DAE2F8028}"/>
            </c:ext>
          </c:extLst>
        </c:ser>
        <c:ser>
          <c:idx val="19"/>
          <c:order val="19"/>
          <c:tx>
            <c:strRef>
              <c:f>'El Salvador Total'!$A$21</c:f>
              <c:strCache>
                <c:ptCount val="1"/>
                <c:pt idx="0">
                  <c:v>Walmart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0.23100000000000001</c:v>
                </c:pt>
              </c:numCache>
            </c:numRef>
          </c:xVal>
          <c:yVal>
            <c:numRef>
              <c:f>'El Salvador Total'!$C$21</c:f>
              <c:numCache>
                <c:formatCode>General</c:formatCode>
                <c:ptCount val="1"/>
                <c:pt idx="0">
                  <c:v>0.13300000000000001</c:v>
                </c:pt>
              </c:numCache>
            </c:numRef>
          </c:yVal>
          <c:smooth val="0"/>
          <c:extLst>
            <c:ext xmlns:c16="http://schemas.microsoft.com/office/drawing/2014/chart" uri="{C3380CC4-5D6E-409C-BE32-E72D297353CC}">
              <c16:uniqueId val="{00000017-6FD7-4D91-B96F-B64DAE2F8028}"/>
            </c:ext>
          </c:extLst>
        </c:ser>
        <c:ser>
          <c:idx val="20"/>
          <c:order val="20"/>
          <c:tx>
            <c:strRef>
              <c:f>'El Salvador Total'!$A$22</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pt idx="0">
                  <c:v>0.86199999999999999</c:v>
                </c:pt>
              </c:numCache>
            </c:numRef>
          </c:xVal>
          <c:yVal>
            <c:numRef>
              <c:f>'El Salvador Total'!$C$22</c:f>
              <c:numCache>
                <c:formatCode>General</c:formatCode>
                <c:ptCount val="1"/>
                <c:pt idx="0">
                  <c:v>0.13600000000000001</c:v>
                </c:pt>
              </c:numCache>
            </c:numRef>
          </c:yVal>
          <c:smooth val="0"/>
          <c:extLst>
            <c:ext xmlns:c16="http://schemas.microsoft.com/office/drawing/2014/chart" uri="{C3380CC4-5D6E-409C-BE32-E72D297353CC}">
              <c16:uniqueId val="{00000018-6FD7-4D91-B96F-B64DAE2F8028}"/>
            </c:ext>
          </c:extLst>
        </c:ser>
        <c:dLbls>
          <c:dLblPos val="t"/>
          <c:showLegendKey val="0"/>
          <c:showVal val="1"/>
          <c:showCatName val="0"/>
          <c:showSerName val="0"/>
          <c:showPercent val="0"/>
          <c:showBubbleSize val="0"/>
        </c:dLbls>
        <c:axId val="736177272"/>
        <c:axId val="736173664"/>
      </c:scatterChart>
      <c:valAx>
        <c:axId val="736177272"/>
        <c:scaling>
          <c:orientation val="minMax"/>
        </c:scaling>
        <c:delete val="1"/>
        <c:axPos val="b"/>
        <c:numFmt formatCode="General" sourceLinked="1"/>
        <c:majorTickMark val="none"/>
        <c:minorTickMark val="none"/>
        <c:tickLblPos val="nextTo"/>
        <c:crossAx val="736173664"/>
        <c:crosses val="autoZero"/>
        <c:crossBetween val="midCat"/>
      </c:valAx>
      <c:valAx>
        <c:axId val="736173664"/>
        <c:scaling>
          <c:orientation val="minMax"/>
        </c:scaling>
        <c:delete val="1"/>
        <c:axPos val="l"/>
        <c:numFmt formatCode="General" sourceLinked="1"/>
        <c:majorTickMark val="none"/>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9654047244564114E-4"/>
                  <c:y val="-1.95890447005504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c:f>
              <c:numCache>
                <c:formatCode>General</c:formatCode>
                <c:ptCount val="1"/>
                <c:pt idx="0">
                  <c:v>0.36199999999999999</c:v>
                </c:pt>
              </c:numCache>
            </c:numRef>
          </c:xVal>
          <c:yVal>
            <c:numRef>
              <c:f>'El Salvador Total'!$C$2</c:f>
              <c:numCache>
                <c:formatCode>General</c:formatCode>
                <c:ptCount val="1"/>
                <c:pt idx="0">
                  <c:v>-0.18</c:v>
                </c:pt>
              </c:numCache>
            </c:numRef>
          </c:yVal>
          <c:smooth val="0"/>
          <c:extLst>
            <c:ext xmlns:c16="http://schemas.microsoft.com/office/drawing/2014/chart" uri="{C3380CC4-5D6E-409C-BE32-E72D297353CC}">
              <c16:uniqueId val="{00000001-DA28-458A-87EA-C537280F1B64}"/>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574490897244679"/>
                  <c:y val="3.183609153253612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0.433</c:v>
                </c:pt>
              </c:numCache>
            </c:numRef>
          </c:xVal>
          <c:yVal>
            <c:numRef>
              <c:f>'El Salvador Total'!$C$3</c:f>
              <c:numCache>
                <c:formatCode>General</c:formatCode>
                <c:ptCount val="1"/>
                <c:pt idx="0">
                  <c:v>-0.26100000000000001</c:v>
                </c:pt>
              </c:numCache>
            </c:numRef>
          </c:yVal>
          <c:smooth val="0"/>
          <c:extLst>
            <c:ext xmlns:c16="http://schemas.microsoft.com/office/drawing/2014/chart" uri="{C3380CC4-5D6E-409C-BE32-E72D297353CC}">
              <c16:uniqueId val="{00000003-DA28-458A-87EA-C537280F1B64}"/>
            </c:ext>
          </c:extLst>
        </c:ser>
        <c:ser>
          <c:idx val="2"/>
          <c:order val="2"/>
          <c:tx>
            <c:strRef>
              <c:f>'El Salvador Total'!$A$4</c:f>
              <c:strCache>
                <c:ptCount val="1"/>
                <c:pt idx="0">
                  <c:v>Tiene una larga trayectoria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7636383102171629"/>
                  <c:y val="1.602519872365321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-0.56799999999999995</c:v>
                </c:pt>
              </c:numCache>
            </c:numRef>
          </c:xVal>
          <c:yVal>
            <c:numRef>
              <c:f>'El Salvador Total'!$C$4</c:f>
              <c:numCache>
                <c:formatCode>General</c:formatCode>
                <c:ptCount val="1"/>
                <c:pt idx="0">
                  <c:v>-0.35799999999999998</c:v>
                </c:pt>
              </c:numCache>
            </c:numRef>
          </c:yVal>
          <c:smooth val="0"/>
          <c:extLst>
            <c:ext xmlns:c16="http://schemas.microsoft.com/office/drawing/2014/chart" uri="{C3380CC4-5D6E-409C-BE32-E72D297353CC}">
              <c16:uniqueId val="{00000005-DA28-458A-87EA-C537280F1B64}"/>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8536103952763021E-3"/>
                  <c:y val="-1.38835465413706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-0.51400000000000001</c:v>
                </c:pt>
              </c:numCache>
            </c:numRef>
          </c:xVal>
          <c:yVal>
            <c:numRef>
              <c:f>'El Salvador Total'!$C$5</c:f>
              <c:numCache>
                <c:formatCode>General</c:formatCode>
                <c:ptCount val="1"/>
                <c:pt idx="0">
                  <c:v>-3.9E-2</c:v>
                </c:pt>
              </c:numCache>
            </c:numRef>
          </c:yVal>
          <c:smooth val="0"/>
          <c:extLst>
            <c:ext xmlns:c16="http://schemas.microsoft.com/office/drawing/2014/chart" uri="{C3380CC4-5D6E-409C-BE32-E72D297353CC}">
              <c16:uniqueId val="{00000006-DA28-458A-87EA-C537280F1B64}"/>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-0.29199999999999998</c:v>
                </c:pt>
              </c:numCache>
            </c:numRef>
          </c:xVal>
          <c:yVal>
            <c:numRef>
              <c:f>'El Salvador Total'!$C$6</c:f>
              <c:numCache>
                <c:formatCode>General</c:formatCode>
                <c:ptCount val="1"/>
                <c:pt idx="0">
                  <c:v>0.64200000000000002</c:v>
                </c:pt>
              </c:numCache>
            </c:numRef>
          </c:yVal>
          <c:smooth val="0"/>
          <c:extLst>
            <c:ext xmlns:c16="http://schemas.microsoft.com/office/drawing/2014/chart" uri="{C3380CC4-5D6E-409C-BE32-E72D297353CC}">
              <c16:uniqueId val="{00000008-DA28-458A-87EA-C537280F1B64}"/>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0.42499999999999999</c:v>
                </c:pt>
              </c:numCache>
            </c:numRef>
          </c:xVal>
          <c:yVal>
            <c:numRef>
              <c:f>'El Salvador Total'!$C$7</c:f>
              <c:numCache>
                <c:formatCode>General</c:formatCode>
                <c:ptCount val="1"/>
                <c:pt idx="0">
                  <c:v>0.44</c:v>
                </c:pt>
              </c:numCache>
            </c:numRef>
          </c:yVal>
          <c:smooth val="0"/>
          <c:extLst>
            <c:ext xmlns:c16="http://schemas.microsoft.com/office/drawing/2014/chart" uri="{C3380CC4-5D6E-409C-BE32-E72D297353CC}">
              <c16:uniqueId val="{00000009-DA28-458A-87EA-C537280F1B64}"/>
            </c:ext>
          </c:extLst>
        </c:ser>
        <c:ser>
          <c:idx val="6"/>
          <c:order val="6"/>
          <c:tx>
            <c:strRef>
              <c:f>'El Salvador Total'!$A$8</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2126442789195077"/>
                  <c:y val="3.11459290279987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DA28-458A-87EA-C537280F1B6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Total'!$B$8</c:f>
              <c:numCache>
                <c:formatCode>General</c:formatCode>
                <c:ptCount val="1"/>
                <c:pt idx="0">
                  <c:v>-0.31</c:v>
                </c:pt>
              </c:numCache>
            </c:numRef>
          </c:xVal>
          <c:yVal>
            <c:numRef>
              <c:f>'El Salvador Total'!$C$8</c:f>
              <c:numCache>
                <c:formatCode>General</c:formatCode>
                <c:ptCount val="1"/>
                <c:pt idx="0">
                  <c:v>0.107</c:v>
                </c:pt>
              </c:numCache>
            </c:numRef>
          </c:yVal>
          <c:smooth val="0"/>
          <c:extLst>
            <c:ext xmlns:c16="http://schemas.microsoft.com/office/drawing/2014/chart" uri="{C3380CC4-5D6E-409C-BE32-E72D297353CC}">
              <c16:uniqueId val="{0000000A-DA28-458A-87EA-C537280F1B64}"/>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1.079</c:v>
                </c:pt>
              </c:numCache>
            </c:numRef>
          </c:xVal>
          <c:yVal>
            <c:numRef>
              <c:f>'El Salvador Total'!$C$9</c:f>
              <c:numCache>
                <c:formatCode>General</c:formatCode>
                <c:ptCount val="1"/>
                <c:pt idx="0">
                  <c:v>0.11899999999999999</c:v>
                </c:pt>
              </c:numCache>
            </c:numRef>
          </c:yVal>
          <c:smooth val="0"/>
          <c:extLst>
            <c:ext xmlns:c16="http://schemas.microsoft.com/office/drawing/2014/chart" uri="{C3380CC4-5D6E-409C-BE32-E72D297353CC}">
              <c16:uniqueId val="{0000000B-DA28-458A-87EA-C537280F1B64}"/>
            </c:ext>
          </c:extLst>
        </c:ser>
        <c:ser>
          <c:idx val="8"/>
          <c:order val="8"/>
          <c:tx>
            <c:strRef>
              <c:f>'El Salvador Total'!$A$10</c:f>
              <c:strCache>
                <c:ptCount val="1"/>
                <c:pt idx="0">
                  <c:v>Bomba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0.311</c:v>
                </c:pt>
              </c:numCache>
            </c:numRef>
          </c:xVal>
          <c:yVal>
            <c:numRef>
              <c:f>'El Salvador Total'!$C$10</c:f>
              <c:numCache>
                <c:formatCode>General</c:formatCode>
                <c:ptCount val="1"/>
                <c:pt idx="0">
                  <c:v>-0.499</c:v>
                </c:pt>
              </c:numCache>
            </c:numRef>
          </c:yVal>
          <c:smooth val="0"/>
          <c:extLst>
            <c:ext xmlns:c16="http://schemas.microsoft.com/office/drawing/2014/chart" uri="{C3380CC4-5D6E-409C-BE32-E72D297353CC}">
              <c16:uniqueId val="{0000000C-DA28-458A-87EA-C537280F1B64}"/>
            </c:ext>
          </c:extLst>
        </c:ser>
        <c:ser>
          <c:idx val="9"/>
          <c:order val="9"/>
          <c:tx>
            <c:strRef>
              <c:f>'El Salvador Total'!$A$11</c:f>
              <c:strCache>
                <c:ptCount val="1"/>
                <c:pt idx="0">
                  <c:v>Juguetón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-0.30199999999999999</c:v>
                </c:pt>
              </c:numCache>
            </c:numRef>
          </c:xVal>
          <c:yVal>
            <c:numRef>
              <c:f>'El Salvador Total'!$C$11</c:f>
              <c:numCache>
                <c:formatCode>General</c:formatCode>
                <c:ptCount val="1"/>
                <c:pt idx="0">
                  <c:v>-0.32500000000000001</c:v>
                </c:pt>
              </c:numCache>
            </c:numRef>
          </c:yVal>
          <c:smooth val="0"/>
          <c:extLst>
            <c:ext xmlns:c16="http://schemas.microsoft.com/office/drawing/2014/chart" uri="{C3380CC4-5D6E-409C-BE32-E72D297353CC}">
              <c16:uniqueId val="{0000000D-DA28-458A-87EA-C537280F1B64}"/>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-3.6999999999999998E-2</c:v>
                </c:pt>
              </c:numCache>
            </c:numRef>
          </c:xVal>
          <c:yVal>
            <c:numRef>
              <c:f>'El Salvador Total'!$C$12</c:f>
              <c:numCache>
                <c:formatCode>General</c:formatCode>
                <c:ptCount val="1"/>
                <c:pt idx="0">
                  <c:v>0.20599999999999999</c:v>
                </c:pt>
              </c:numCache>
            </c:numRef>
          </c:yVal>
          <c:smooth val="0"/>
          <c:extLst>
            <c:ext xmlns:c16="http://schemas.microsoft.com/office/drawing/2014/chart" uri="{C3380CC4-5D6E-409C-BE32-E72D297353CC}">
              <c16:uniqueId val="{0000000E-DA28-458A-87EA-C537280F1B64}"/>
            </c:ext>
          </c:extLst>
        </c:ser>
        <c:ser>
          <c:idx val="11"/>
          <c:order val="11"/>
          <c:tx>
            <c:strRef>
              <c:f>'El Salvador Total'!$A$13</c:f>
              <c:strCache>
                <c:ptCount val="1"/>
                <c:pt idx="0">
                  <c:v>Omnisport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8.5000000000000006E-2</c:v>
                </c:pt>
              </c:numCache>
            </c:numRef>
          </c:xVal>
          <c:yVal>
            <c:numRef>
              <c:f>'El Salvador Total'!$C$13</c:f>
              <c:numCache>
                <c:formatCode>General</c:formatCode>
                <c:ptCount val="1"/>
                <c:pt idx="0">
                  <c:v>0.45</c:v>
                </c:pt>
              </c:numCache>
            </c:numRef>
          </c:yVal>
          <c:smooth val="0"/>
          <c:extLst>
            <c:ext xmlns:c16="http://schemas.microsoft.com/office/drawing/2014/chart" uri="{C3380CC4-5D6E-409C-BE32-E72D297353CC}">
              <c16:uniqueId val="{0000000F-DA28-458A-87EA-C537280F1B64}"/>
            </c:ext>
          </c:extLst>
        </c:ser>
        <c:ser>
          <c:idx val="12"/>
          <c:order val="12"/>
          <c:tx>
            <c:strRef>
              <c:f>'El Salvador Total'!$A$14</c:f>
              <c:strCache>
                <c:ptCount val="1"/>
                <c:pt idx="0">
                  <c:v>Prado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0.19600000000000001</c:v>
                </c:pt>
              </c:numCache>
            </c:numRef>
          </c:xVal>
          <c:yVal>
            <c:numRef>
              <c:f>'El Salvador Total'!$C$14</c:f>
              <c:numCache>
                <c:formatCode>General</c:formatCode>
                <c:ptCount val="1"/>
                <c:pt idx="0">
                  <c:v>0.20499999999999999</c:v>
                </c:pt>
              </c:numCache>
            </c:numRef>
          </c:yVal>
          <c:smooth val="0"/>
          <c:extLst>
            <c:ext xmlns:c16="http://schemas.microsoft.com/office/drawing/2014/chart" uri="{C3380CC4-5D6E-409C-BE32-E72D297353CC}">
              <c16:uniqueId val="{00000010-DA28-458A-87EA-C537280F1B64}"/>
            </c:ext>
          </c:extLst>
        </c:ser>
        <c:ser>
          <c:idx val="13"/>
          <c:order val="13"/>
          <c:tx>
            <c:strRef>
              <c:f>'El Salvador Total'!$A$15</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9043223933363951E-2"/>
                  <c:y val="2.65868320012506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DA28-458A-87EA-C537280F1B6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0.14499999999999999</c:v>
                </c:pt>
              </c:numCache>
            </c:numRef>
          </c:xVal>
          <c:yVal>
            <c:numRef>
              <c:f>'El Salvador Total'!$C$15</c:f>
              <c:numCache>
                <c:formatCode>General</c:formatCode>
                <c:ptCount val="1"/>
                <c:pt idx="0">
                  <c:v>0.186</c:v>
                </c:pt>
              </c:numCache>
            </c:numRef>
          </c:yVal>
          <c:smooth val="0"/>
          <c:extLst>
            <c:ext xmlns:c16="http://schemas.microsoft.com/office/drawing/2014/chart" uri="{C3380CC4-5D6E-409C-BE32-E72D297353CC}">
              <c16:uniqueId val="{00000012-DA28-458A-87EA-C537280F1B64}"/>
            </c:ext>
          </c:extLst>
        </c:ser>
        <c:ser>
          <c:idx val="14"/>
          <c:order val="14"/>
          <c:tx>
            <c:strRef>
              <c:f>'El Salvador Total'!$A$16</c:f>
              <c:strCache>
                <c:ptCount val="1"/>
                <c:pt idx="0">
                  <c:v>Prisma Moda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0.85699999999999998</c:v>
                </c:pt>
              </c:numCache>
            </c:numRef>
          </c:xVal>
          <c:yVal>
            <c:numRef>
              <c:f>'El Salvador Total'!$C$16</c:f>
              <c:numCache>
                <c:formatCode>General</c:formatCode>
                <c:ptCount val="1"/>
                <c:pt idx="0">
                  <c:v>-0.26</c:v>
                </c:pt>
              </c:numCache>
            </c:numRef>
          </c:yVal>
          <c:smooth val="0"/>
          <c:extLst>
            <c:ext xmlns:c16="http://schemas.microsoft.com/office/drawing/2014/chart" uri="{C3380CC4-5D6E-409C-BE32-E72D297353CC}">
              <c16:uniqueId val="{00000013-DA28-458A-87EA-C537280F1B64}"/>
            </c:ext>
          </c:extLst>
        </c:ser>
        <c:ser>
          <c:idx val="15"/>
          <c:order val="15"/>
          <c:tx>
            <c:strRef>
              <c:f>'El Salvador Total'!$A$17</c:f>
              <c:strCache>
                <c:ptCount val="1"/>
                <c:pt idx="0">
                  <c:v>Pull &amp; Bear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0.86699999999999999</c:v>
                </c:pt>
              </c:numCache>
            </c:numRef>
          </c:xVal>
          <c:yVal>
            <c:numRef>
              <c:f>'El Salvador Total'!$C$17</c:f>
              <c:numCache>
                <c:formatCode>General</c:formatCode>
                <c:ptCount val="1"/>
                <c:pt idx="0">
                  <c:v>-1.2999999999999999E-2</c:v>
                </c:pt>
              </c:numCache>
            </c:numRef>
          </c:yVal>
          <c:smooth val="0"/>
          <c:extLst>
            <c:ext xmlns:c16="http://schemas.microsoft.com/office/drawing/2014/chart" uri="{C3380CC4-5D6E-409C-BE32-E72D297353CC}">
              <c16:uniqueId val="{00000014-DA28-458A-87EA-C537280F1B64}"/>
            </c:ext>
          </c:extLst>
        </c:ser>
        <c:ser>
          <c:idx val="16"/>
          <c:order val="16"/>
          <c:tx>
            <c:strRef>
              <c:f>'El Salvador Total'!$A$18</c:f>
              <c:strCache>
                <c:ptCount val="1"/>
                <c:pt idx="0">
                  <c:v>Sears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0.11899999999999999</c:v>
                </c:pt>
              </c:numCache>
            </c:numRef>
          </c:xVal>
          <c:yVal>
            <c:numRef>
              <c:f>'El Salvador Total'!$C$18</c:f>
              <c:numCache>
                <c:formatCode>General</c:formatCode>
                <c:ptCount val="1"/>
                <c:pt idx="0">
                  <c:v>-0.127</c:v>
                </c:pt>
              </c:numCache>
            </c:numRef>
          </c:yVal>
          <c:smooth val="0"/>
          <c:extLst>
            <c:ext xmlns:c16="http://schemas.microsoft.com/office/drawing/2014/chart" uri="{C3380CC4-5D6E-409C-BE32-E72D297353CC}">
              <c16:uniqueId val="{00000015-DA28-458A-87EA-C537280F1B64}"/>
            </c:ext>
          </c:extLst>
        </c:ser>
        <c:ser>
          <c:idx val="17"/>
          <c:order val="17"/>
          <c:tx>
            <c:strRef>
              <c:f>'El Salvador Total'!$A$19</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1.115</c:v>
                </c:pt>
              </c:numCache>
            </c:numRef>
          </c:xVal>
          <c:yVal>
            <c:numRef>
              <c:f>'El Salvador Total'!$C$19</c:f>
              <c:numCache>
                <c:formatCode>General</c:formatCode>
                <c:ptCount val="1"/>
                <c:pt idx="0">
                  <c:v>-1.4E-2</c:v>
                </c:pt>
              </c:numCache>
            </c:numRef>
          </c:yVal>
          <c:smooth val="0"/>
          <c:extLst>
            <c:ext xmlns:c16="http://schemas.microsoft.com/office/drawing/2014/chart" uri="{C3380CC4-5D6E-409C-BE32-E72D297353CC}">
              <c16:uniqueId val="{00000016-DA28-458A-87EA-C537280F1B64}"/>
            </c:ext>
          </c:extLst>
        </c:ser>
        <c:ser>
          <c:idx val="18"/>
          <c:order val="18"/>
          <c:tx>
            <c:strRef>
              <c:f>'El Salvador Total'!$A$20</c:f>
              <c:strCache>
                <c:ptCount val="1"/>
                <c:pt idx="0">
                  <c:v>Súper Selectos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-0.253</c:v>
                </c:pt>
              </c:numCache>
            </c:numRef>
          </c:xVal>
          <c:yVal>
            <c:numRef>
              <c:f>'El Salvador Total'!$C$20</c:f>
              <c:numCache>
                <c:formatCode>General</c:formatCode>
                <c:ptCount val="1"/>
                <c:pt idx="0">
                  <c:v>-0.52300000000000002</c:v>
                </c:pt>
              </c:numCache>
            </c:numRef>
          </c:yVal>
          <c:smooth val="0"/>
          <c:extLst>
            <c:ext xmlns:c16="http://schemas.microsoft.com/office/drawing/2014/chart" uri="{C3380CC4-5D6E-409C-BE32-E72D297353CC}">
              <c16:uniqueId val="{00000017-DA28-458A-87EA-C537280F1B64}"/>
            </c:ext>
          </c:extLst>
        </c:ser>
        <c:ser>
          <c:idx val="19"/>
          <c:order val="19"/>
          <c:tx>
            <c:strRef>
              <c:f>'El Salvador Total'!$A$21</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0.36</c:v>
                </c:pt>
              </c:numCache>
            </c:numRef>
          </c:xVal>
          <c:yVal>
            <c:numRef>
              <c:f>'El Salvador Total'!$C$21</c:f>
              <c:numCache>
                <c:formatCode>General</c:formatCode>
                <c:ptCount val="1"/>
                <c:pt idx="0">
                  <c:v>0.09</c:v>
                </c:pt>
              </c:numCache>
            </c:numRef>
          </c:yVal>
          <c:smooth val="0"/>
          <c:extLst>
            <c:ext xmlns:c16="http://schemas.microsoft.com/office/drawing/2014/chart" uri="{C3380CC4-5D6E-409C-BE32-E72D297353CC}">
              <c16:uniqueId val="{00000018-DA28-458A-87EA-C537280F1B64}"/>
            </c:ext>
          </c:extLst>
        </c:ser>
        <c:ser>
          <c:idx val="20"/>
          <c:order val="20"/>
          <c:tx>
            <c:strRef>
              <c:f>'El Salvador Total'!$A$22</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pt idx="0">
                  <c:v>1.3080000000000001</c:v>
                </c:pt>
              </c:numCache>
            </c:numRef>
          </c:xVal>
          <c:yVal>
            <c:numRef>
              <c:f>'El Salvador Total'!$C$22</c:f>
              <c:numCache>
                <c:formatCode>General</c:formatCode>
                <c:ptCount val="1"/>
                <c:pt idx="0">
                  <c:v>-8.1000000000000003E-2</c:v>
                </c:pt>
              </c:numCache>
            </c:numRef>
          </c:yVal>
          <c:smooth val="0"/>
          <c:extLst>
            <c:ext xmlns:c16="http://schemas.microsoft.com/office/drawing/2014/chart" uri="{C3380CC4-5D6E-409C-BE32-E72D297353CC}">
              <c16:uniqueId val="{00000019-DA28-458A-87EA-C537280F1B64}"/>
            </c:ext>
          </c:extLst>
        </c:ser>
        <c:dLbls>
          <c:dLblPos val="t"/>
          <c:showLegendKey val="0"/>
          <c:showVal val="1"/>
          <c:showCatName val="0"/>
          <c:showSerName val="0"/>
          <c:showPercent val="0"/>
          <c:showBubbleSize val="0"/>
        </c:dLbls>
        <c:axId val="736177272"/>
        <c:axId val="736173664"/>
      </c:scatterChart>
      <c:valAx>
        <c:axId val="736177272"/>
        <c:scaling>
          <c:orientation val="minMax"/>
          <c:max val="1.32"/>
          <c:min val="-0.58000000000000007"/>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65000000000000013"/>
          <c:min val="-0.5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6.5830291918021561E-2"/>
                  <c:y val="7.202641818672854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-5.8999999999999997E-2</c:v>
                </c:pt>
              </c:numCache>
            </c:numRef>
          </c:xVal>
          <c:yVal>
            <c:numRef>
              <c:f>'El Salvador Total'!$C$2</c:f>
              <c:numCache>
                <c:formatCode>General</c:formatCode>
                <c:ptCount val="1"/>
                <c:pt idx="0">
                  <c:v>0.14699999999999999</c:v>
                </c:pt>
              </c:numCache>
            </c:numRef>
          </c:yVal>
          <c:smooth val="0"/>
          <c:extLst>
            <c:ext xmlns:c16="http://schemas.microsoft.com/office/drawing/2014/chart" uri="{C3380CC4-5D6E-409C-BE32-E72D297353CC}">
              <c16:uniqueId val="{00000001-1288-4927-B8BB-EC722382C6C1}"/>
            </c:ext>
          </c:extLst>
        </c:ser>
        <c:ser>
          <c:idx val="1"/>
          <c:order val="1"/>
          <c:tx>
            <c:strRef>
              <c:f>'El Salvador Total'!$A$3</c:f>
              <c:strCache>
                <c:ptCount val="1"/>
                <c:pt idx="0">
                  <c:v>Sus promocionales son reales y se cumplen </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7631445521383385"/>
                  <c:y val="-5.04863000281661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-0.13</c:v>
                </c:pt>
              </c:numCache>
            </c:numRef>
          </c:xVal>
          <c:yVal>
            <c:numRef>
              <c:f>'El Salvador Total'!$C$3</c:f>
              <c:numCache>
                <c:formatCode>General</c:formatCode>
                <c:ptCount val="1"/>
                <c:pt idx="0">
                  <c:v>0.152</c:v>
                </c:pt>
              </c:numCache>
            </c:numRef>
          </c:yVal>
          <c:smooth val="0"/>
          <c:extLst>
            <c:ext xmlns:c16="http://schemas.microsoft.com/office/drawing/2014/chart" uri="{C3380CC4-5D6E-409C-BE32-E72D297353CC}">
              <c16:uniqueId val="{00000003-1288-4927-B8BB-EC722382C6C1}"/>
            </c:ext>
          </c:extLst>
        </c:ser>
        <c:ser>
          <c:idx val="2"/>
          <c:order val="2"/>
          <c:tx>
            <c:strRef>
              <c:f>'El Salvador Total'!$A$4</c:f>
              <c:strCache>
                <c:ptCount val="1"/>
                <c:pt idx="0">
                  <c:v>Tiene una larga trayectoria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6230998700547544"/>
                  <c:y val="-6.074258843056822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-7.8E-2</c:v>
                </c:pt>
              </c:numCache>
            </c:numRef>
          </c:xVal>
          <c:yVal>
            <c:numRef>
              <c:f>'El Salvador Total'!$C$4</c:f>
              <c:numCache>
                <c:formatCode>General</c:formatCode>
                <c:ptCount val="1"/>
                <c:pt idx="0">
                  <c:v>-0.17599999999999999</c:v>
                </c:pt>
              </c:numCache>
            </c:numRef>
          </c:yVal>
          <c:smooth val="0"/>
          <c:extLst>
            <c:ext xmlns:c16="http://schemas.microsoft.com/office/drawing/2014/chart" uri="{C3380CC4-5D6E-409C-BE32-E72D297353CC}">
              <c16:uniqueId val="{00000005-1288-4927-B8BB-EC722382C6C1}"/>
            </c:ext>
          </c:extLst>
        </c:ser>
        <c:ser>
          <c:idx val="3"/>
          <c:order val="3"/>
          <c:tx>
            <c:strRef>
              <c:f>'El Salvador Total'!$A$5</c:f>
              <c:strCache>
                <c:ptCount val="1"/>
                <c:pt idx="0">
                  <c:v>Tiene la combinación más completa de departamentos </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16311935581272349"/>
                  <c:y val="-4.7367011410566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-0.38</c:v>
                </c:pt>
              </c:numCache>
            </c:numRef>
          </c:xVal>
          <c:yVal>
            <c:numRef>
              <c:f>'El Salvador Total'!$C$5</c:f>
              <c:numCache>
                <c:formatCode>General</c:formatCode>
                <c:ptCount val="1"/>
                <c:pt idx="0">
                  <c:v>0.191</c:v>
                </c:pt>
              </c:numCache>
            </c:numRef>
          </c:yVal>
          <c:smooth val="0"/>
          <c:extLst>
            <c:ext xmlns:c16="http://schemas.microsoft.com/office/drawing/2014/chart" uri="{C3380CC4-5D6E-409C-BE32-E72D297353CC}">
              <c16:uniqueId val="{00000007-1288-4927-B8BB-EC722382C6C1}"/>
            </c:ext>
          </c:extLst>
        </c:ser>
        <c:ser>
          <c:idx val="4"/>
          <c:order val="4"/>
          <c:tx>
            <c:strRef>
              <c:f>'El Salvador Total'!$A$6</c:f>
              <c:strCache>
                <c:ptCount val="1"/>
                <c:pt idx="0">
                  <c:v>Brinda las mejores garantías </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2576227469059797"/>
                  <c:y val="-2.95639816908706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0.30299999999999999</c:v>
                </c:pt>
              </c:numCache>
            </c:numRef>
          </c:xVal>
          <c:yVal>
            <c:numRef>
              <c:f>'El Salvador Total'!$C$6</c:f>
              <c:numCache>
                <c:formatCode>General</c:formatCode>
                <c:ptCount val="1"/>
                <c:pt idx="0">
                  <c:v>0.10100000000000001</c:v>
                </c:pt>
              </c:numCache>
            </c:numRef>
          </c:yVal>
          <c:smooth val="0"/>
          <c:extLst>
            <c:ext xmlns:c16="http://schemas.microsoft.com/office/drawing/2014/chart" uri="{C3380CC4-5D6E-409C-BE32-E72D297353CC}">
              <c16:uniqueId val="{00000009-1288-4927-B8BB-EC722382C6C1}"/>
            </c:ext>
          </c:extLst>
        </c:ser>
        <c:ser>
          <c:idx val="5"/>
          <c:order val="5"/>
          <c:tx>
            <c:strRef>
              <c:f>'El Salvador Total'!$A$7</c:f>
              <c:strCache>
                <c:ptCount val="1"/>
                <c:pt idx="0">
                  <c:v>Tienen los mejores procesos de devolución </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0.12057432072403476"/>
                  <c:y val="3.47832594980694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0.23400000000000001</c:v>
                </c:pt>
              </c:numCache>
            </c:numRef>
          </c:xVal>
          <c:yVal>
            <c:numRef>
              <c:f>'El Salvador Total'!$C$7</c:f>
              <c:numCache>
                <c:formatCode>General</c:formatCode>
                <c:ptCount val="1"/>
                <c:pt idx="0">
                  <c:v>6.4000000000000001E-2</c:v>
                </c:pt>
              </c:numCache>
            </c:numRef>
          </c:yVal>
          <c:smooth val="0"/>
          <c:extLst>
            <c:ext xmlns:c16="http://schemas.microsoft.com/office/drawing/2014/chart" uri="{C3380CC4-5D6E-409C-BE32-E72D297353CC}">
              <c16:uniqueId val="{0000000B-1288-4927-B8BB-EC722382C6C1}"/>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-9.2999999999999999E-2</c:v>
                </c:pt>
              </c:numCache>
            </c:numRef>
          </c:xVal>
          <c:yVal>
            <c:numRef>
              <c:f>'El Salvador Total'!$C$8</c:f>
              <c:numCache>
                <c:formatCode>General</c:formatCode>
                <c:ptCount val="1"/>
                <c:pt idx="0">
                  <c:v>0.19700000000000001</c:v>
                </c:pt>
              </c:numCache>
            </c:numRef>
          </c:yVal>
          <c:smooth val="0"/>
          <c:extLst>
            <c:ext xmlns:c16="http://schemas.microsoft.com/office/drawing/2014/chart" uri="{C3380CC4-5D6E-409C-BE32-E72D297353CC}">
              <c16:uniqueId val="{0000000C-1288-4927-B8BB-EC722382C6C1}"/>
            </c:ext>
          </c:extLst>
        </c:ser>
        <c:ser>
          <c:idx val="7"/>
          <c:order val="7"/>
          <c:tx>
            <c:strRef>
              <c:f>'El Salvador Total'!$A$9</c:f>
              <c:strCache>
                <c:ptCount val="1"/>
                <c:pt idx="0">
                  <c:v>Bebé Juguetón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-5.7000000000000002E-2</c:v>
                </c:pt>
              </c:numCache>
            </c:numRef>
          </c:xVal>
          <c:yVal>
            <c:numRef>
              <c:f>'El Salvador Total'!$C$9</c:f>
              <c:numCache>
                <c:formatCode>General</c:formatCode>
                <c:ptCount val="1"/>
                <c:pt idx="0">
                  <c:v>0.05</c:v>
                </c:pt>
              </c:numCache>
            </c:numRef>
          </c:yVal>
          <c:smooth val="0"/>
          <c:extLst>
            <c:ext xmlns:c16="http://schemas.microsoft.com/office/drawing/2014/chart" uri="{C3380CC4-5D6E-409C-BE32-E72D297353CC}">
              <c16:uniqueId val="{0000000D-1288-4927-B8BB-EC722382C6C1}"/>
            </c:ext>
          </c:extLst>
        </c:ser>
        <c:ser>
          <c:idx val="8"/>
          <c:order val="8"/>
          <c:tx>
            <c:strRef>
              <c:f>'El Salvador Total'!$A$10</c:f>
              <c:strCache>
                <c:ptCount val="1"/>
                <c:pt idx="0">
                  <c:v>Cemaco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5.7000000000000002E-2</c:v>
                </c:pt>
              </c:numCache>
            </c:numRef>
          </c:xVal>
          <c:yVal>
            <c:numRef>
              <c:f>'El Salvador Total'!$C$10</c:f>
              <c:numCache>
                <c:formatCode>General</c:formatCode>
                <c:ptCount val="1"/>
                <c:pt idx="0">
                  <c:v>-6.7000000000000004E-2</c:v>
                </c:pt>
              </c:numCache>
            </c:numRef>
          </c:yVal>
          <c:smooth val="0"/>
          <c:extLst>
            <c:ext xmlns:c16="http://schemas.microsoft.com/office/drawing/2014/chart" uri="{C3380CC4-5D6E-409C-BE32-E72D297353CC}">
              <c16:uniqueId val="{0000000E-1288-4927-B8BB-EC722382C6C1}"/>
            </c:ext>
          </c:extLst>
        </c:ser>
        <c:ser>
          <c:idx val="9"/>
          <c:order val="9"/>
          <c:tx>
            <c:strRef>
              <c:f>'El Salvador Total'!$A$11</c:f>
              <c:strCache>
                <c:ptCount val="1"/>
                <c:pt idx="0">
                  <c:v>El Gallo más Gallo</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6.7616278151864162E-2"/>
                  <c:y val="3.22296295042080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0.245</c:v>
                </c:pt>
              </c:numCache>
            </c:numRef>
          </c:xVal>
          <c:yVal>
            <c:numRef>
              <c:f>'El Salvador Total'!$C$11</c:f>
              <c:numCache>
                <c:formatCode>General</c:formatCode>
                <c:ptCount val="1"/>
                <c:pt idx="0">
                  <c:v>-4.7E-2</c:v>
                </c:pt>
              </c:numCache>
            </c:numRef>
          </c:yVal>
          <c:smooth val="0"/>
          <c:extLst>
            <c:ext xmlns:c16="http://schemas.microsoft.com/office/drawing/2014/chart" uri="{C3380CC4-5D6E-409C-BE32-E72D297353CC}">
              <c16:uniqueId val="{00000010-1288-4927-B8BB-EC722382C6C1}"/>
            </c:ext>
          </c:extLst>
        </c:ser>
        <c:ser>
          <c:idx val="10"/>
          <c:order val="10"/>
          <c:tx>
            <c:strRef>
              <c:f>'El Salvador Total'!$A$12</c:f>
              <c:strCache>
                <c:ptCount val="1"/>
                <c:pt idx="0">
                  <c:v>Fetiche </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-0.33100000000000002</c:v>
                </c:pt>
              </c:numCache>
            </c:numRef>
          </c:xVal>
          <c:yVal>
            <c:numRef>
              <c:f>'El Salvador Total'!$C$12</c:f>
              <c:numCache>
                <c:formatCode>General</c:formatCode>
                <c:ptCount val="1"/>
                <c:pt idx="0">
                  <c:v>-0.14799999999999999</c:v>
                </c:pt>
              </c:numCache>
            </c:numRef>
          </c:yVal>
          <c:smooth val="0"/>
          <c:extLst>
            <c:ext xmlns:c16="http://schemas.microsoft.com/office/drawing/2014/chart" uri="{C3380CC4-5D6E-409C-BE32-E72D297353CC}">
              <c16:uniqueId val="{00000011-1288-4927-B8BB-EC722382C6C1}"/>
            </c:ext>
          </c:extLst>
        </c:ser>
        <c:ser>
          <c:idx val="11"/>
          <c:order val="11"/>
          <c:tx>
            <c:strRef>
              <c:f>'El Salvador Total'!$A$13</c:f>
              <c:strCache>
                <c:ptCount val="1"/>
                <c:pt idx="0">
                  <c:v>Juguetón </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-0.186</c:v>
                </c:pt>
              </c:numCache>
            </c:numRef>
          </c:xVal>
          <c:yVal>
            <c:numRef>
              <c:f>'El Salvador Total'!$C$13</c:f>
              <c:numCache>
                <c:formatCode>General</c:formatCode>
                <c:ptCount val="1"/>
                <c:pt idx="0">
                  <c:v>-0.29099999999999998</c:v>
                </c:pt>
              </c:numCache>
            </c:numRef>
          </c:yVal>
          <c:smooth val="0"/>
          <c:extLst>
            <c:ext xmlns:c16="http://schemas.microsoft.com/office/drawing/2014/chart" uri="{C3380CC4-5D6E-409C-BE32-E72D297353CC}">
              <c16:uniqueId val="{00000012-1288-4927-B8BB-EC722382C6C1}"/>
            </c:ext>
          </c:extLst>
        </c:ser>
        <c:ser>
          <c:idx val="12"/>
          <c:order val="12"/>
          <c:tx>
            <c:strRef>
              <c:f>'El Salvador Total'!$A$14</c:f>
              <c:strCache>
                <c:ptCount val="1"/>
                <c:pt idx="0">
                  <c:v>La Curacao </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8.1690853456374099E-2"/>
                  <c:y val="-6.1552614876580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0.23699999999999999</c:v>
                </c:pt>
              </c:numCache>
            </c:numRef>
          </c:xVal>
          <c:yVal>
            <c:numRef>
              <c:f>'El Salvador Total'!$C$14</c:f>
              <c:numCache>
                <c:formatCode>General</c:formatCode>
                <c:ptCount val="1"/>
                <c:pt idx="0">
                  <c:v>-0.20300000000000001</c:v>
                </c:pt>
              </c:numCache>
            </c:numRef>
          </c:yVal>
          <c:smooth val="0"/>
          <c:extLst>
            <c:ext xmlns:c16="http://schemas.microsoft.com/office/drawing/2014/chart" uri="{C3380CC4-5D6E-409C-BE32-E72D297353CC}">
              <c16:uniqueId val="{00000014-1288-4927-B8BB-EC722382C6C1}"/>
            </c:ext>
          </c:extLst>
        </c:ser>
        <c:ser>
          <c:idx val="13"/>
          <c:order val="13"/>
          <c:tx>
            <c:strRef>
              <c:f>'El Salvador Total'!$A$15</c:f>
              <c:strCache>
                <c:ptCount val="1"/>
                <c:pt idx="0">
                  <c:v>Sears </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-0.17899999999999999</c:v>
                </c:pt>
              </c:numCache>
            </c:numRef>
          </c:xVal>
          <c:yVal>
            <c:numRef>
              <c:f>'El Salvador Total'!$C$15</c:f>
              <c:numCache>
                <c:formatCode>General</c:formatCode>
                <c:ptCount val="1"/>
                <c:pt idx="0">
                  <c:v>0.122</c:v>
                </c:pt>
              </c:numCache>
            </c:numRef>
          </c:yVal>
          <c:smooth val="0"/>
          <c:extLst>
            <c:ext xmlns:c16="http://schemas.microsoft.com/office/drawing/2014/chart" uri="{C3380CC4-5D6E-409C-BE32-E72D297353CC}">
              <c16:uniqueId val="{00000016-1288-4927-B8BB-EC722382C6C1}"/>
            </c:ext>
          </c:extLst>
        </c:ser>
        <c:ser>
          <c:idx val="14"/>
          <c:order val="14"/>
          <c:tx>
            <c:strRef>
              <c:f>'El Salvador Total'!$A$16</c:f>
              <c:strCache>
                <c:ptCount val="1"/>
                <c:pt idx="0">
                  <c:v>Tiendas Max </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4.0689655847567223E-2"/>
                  <c:y val="-2.11979907403436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Total'!$B$16</c:f>
              <c:numCache>
                <c:formatCode>General</c:formatCode>
                <c:ptCount val="1"/>
                <c:pt idx="0">
                  <c:v>0.443</c:v>
                </c:pt>
              </c:numCache>
            </c:numRef>
          </c:xVal>
          <c:yVal>
            <c:numRef>
              <c:f>'El Salvador Total'!$C$16</c:f>
              <c:numCache>
                <c:formatCode>General</c:formatCode>
                <c:ptCount val="1"/>
                <c:pt idx="0">
                  <c:v>0.30099999999999999</c:v>
                </c:pt>
              </c:numCache>
            </c:numRef>
          </c:yVal>
          <c:smooth val="0"/>
          <c:extLst>
            <c:ext xmlns:c16="http://schemas.microsoft.com/office/drawing/2014/chart" uri="{C3380CC4-5D6E-409C-BE32-E72D297353CC}">
              <c16:uniqueId val="{00000017-1288-4927-B8BB-EC722382C6C1}"/>
            </c:ext>
          </c:extLst>
        </c:ser>
        <c:ser>
          <c:idx val="15"/>
          <c:order val="15"/>
          <c:tx>
            <c:strRef>
              <c:f>'El Salvador Total'!$A$17</c:f>
              <c:strCache>
                <c:ptCount val="1"/>
                <c:pt idx="0">
                  <c:v>Walmart </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7.1301404534295343E-2"/>
                  <c:y val="-1.60468305777936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Total'!$B$17</c:f>
              <c:numCache>
                <c:formatCode>General</c:formatCode>
                <c:ptCount val="1"/>
                <c:pt idx="0">
                  <c:v>-0.29899999999999999</c:v>
                </c:pt>
              </c:numCache>
            </c:numRef>
          </c:xVal>
          <c:yVal>
            <c:numRef>
              <c:f>'El Salvador Total'!$C$17</c:f>
              <c:numCache>
                <c:formatCode>General</c:formatCode>
                <c:ptCount val="1"/>
                <c:pt idx="0">
                  <c:v>0.111</c:v>
                </c:pt>
              </c:numCache>
            </c:numRef>
          </c:yVal>
          <c:smooth val="0"/>
          <c:extLst>
            <c:ext xmlns:c16="http://schemas.microsoft.com/office/drawing/2014/chart" uri="{C3380CC4-5D6E-409C-BE32-E72D297353CC}">
              <c16:uniqueId val="{00000019-1288-4927-B8BB-EC722382C6C1}"/>
            </c:ext>
          </c:extLst>
        </c:ser>
        <c:ser>
          <c:idx val="16"/>
          <c:order val="16"/>
          <c:tx>
            <c:strRef>
              <c:f>'El Salvador Total'!$A$18</c:f>
              <c:strCache>
                <c:ptCount val="1"/>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numCache>
            </c:numRef>
          </c:xVal>
          <c:yVal>
            <c:numRef>
              <c:f>'El Salvador Total'!$C$18</c:f>
              <c:numCache>
                <c:formatCode>General</c:formatCode>
                <c:ptCount val="1"/>
              </c:numCache>
            </c:numRef>
          </c:yVal>
          <c:smooth val="0"/>
          <c:extLst>
            <c:ext xmlns:c16="http://schemas.microsoft.com/office/drawing/2014/chart" uri="{C3380CC4-5D6E-409C-BE32-E72D297353CC}">
              <c16:uniqueId val="{0000001A-1288-4927-B8BB-EC722382C6C1}"/>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1288-4927-B8BB-EC722382C6C1}"/>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1288-4927-B8BB-EC722382C6C1}"/>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1288-4927-B8BB-EC722382C6C1}"/>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1288-4927-B8BB-EC722382C6C1}"/>
            </c:ext>
          </c:extLst>
        </c:ser>
        <c:dLbls>
          <c:dLblPos val="t"/>
          <c:showLegendKey val="0"/>
          <c:showVal val="1"/>
          <c:showCatName val="0"/>
          <c:showSerName val="0"/>
          <c:showPercent val="0"/>
          <c:showBubbleSize val="0"/>
        </c:dLbls>
        <c:axId val="736177272"/>
        <c:axId val="736173664"/>
      </c:scatterChart>
      <c:valAx>
        <c:axId val="736177272"/>
        <c:scaling>
          <c:orientation val="minMax"/>
          <c:max val="0.46"/>
          <c:min val="-0.52"/>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31000000000000005"/>
          <c:min val="-0.30000000000000004"/>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es-C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noFill/>
              <a:round/>
            </a:ln>
            <a:effectLst/>
          </c:spPr>
          <c:marker>
            <c:symbol val="circle"/>
            <c:size val="5"/>
            <c:spPr>
              <a:solidFill>
                <a:srgbClr val="2D7065"/>
              </a:solidFill>
              <a:ln w="9525">
                <a:solidFill>
                  <a:schemeClr val="accent1"/>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7.4999999999999997E-2</c:v>
                </c:pt>
              </c:numCache>
            </c:numRef>
          </c:xVal>
          <c:yVal>
            <c:numRef>
              <c:f>'El Salvador Total'!$C$2</c:f>
              <c:numCache>
                <c:formatCode>General</c:formatCode>
                <c:ptCount val="1"/>
                <c:pt idx="0">
                  <c:v>-0.24299999999999999</c:v>
                </c:pt>
              </c:numCache>
            </c:numRef>
          </c:yVal>
          <c:smooth val="0"/>
          <c:extLst>
            <c:ext xmlns:c16="http://schemas.microsoft.com/office/drawing/2014/chart" uri="{C3380CC4-5D6E-409C-BE32-E72D297353CC}">
              <c16:uniqueId val="{00000001-19BD-45AC-B1E4-354B7AAAF5D6}"/>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380977383441341"/>
                  <c:y val="-1.61334336884360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0.23799999999999999</c:v>
                </c:pt>
              </c:numCache>
            </c:numRef>
          </c:xVal>
          <c:yVal>
            <c:numRef>
              <c:f>'El Salvador Total'!$C$3</c:f>
              <c:numCache>
                <c:formatCode>General</c:formatCode>
                <c:ptCount val="1"/>
                <c:pt idx="0">
                  <c:v>-0.35599999999999998</c:v>
                </c:pt>
              </c:numCache>
            </c:numRef>
          </c:yVal>
          <c:smooth val="0"/>
          <c:extLst>
            <c:ext xmlns:c16="http://schemas.microsoft.com/office/drawing/2014/chart" uri="{C3380CC4-5D6E-409C-BE32-E72D297353CC}">
              <c16:uniqueId val="{00000003-19BD-45AC-B1E4-354B7AAAF5D6}"/>
            </c:ext>
          </c:extLst>
        </c:ser>
        <c:ser>
          <c:idx val="2"/>
          <c:order val="2"/>
          <c:tx>
            <c:strRef>
              <c:f>'El Salvador Total'!$A$4</c:f>
              <c:strCache>
                <c:ptCount val="1"/>
                <c:pt idx="0">
                  <c:v>Tiene una larga trayectoria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9.9018079962478356E-2"/>
                  <c:y val="3.31804847923421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0.217</c:v>
                </c:pt>
              </c:numCache>
            </c:numRef>
          </c:xVal>
          <c:yVal>
            <c:numRef>
              <c:f>'El Salvador Total'!$C$4</c:f>
              <c:numCache>
                <c:formatCode>General</c:formatCode>
                <c:ptCount val="1"/>
                <c:pt idx="0">
                  <c:v>0.20699999999999999</c:v>
                </c:pt>
              </c:numCache>
            </c:numRef>
          </c:yVal>
          <c:smooth val="0"/>
          <c:extLst>
            <c:ext xmlns:c16="http://schemas.microsoft.com/office/drawing/2014/chart" uri="{C3380CC4-5D6E-409C-BE32-E72D297353CC}">
              <c16:uniqueId val="{00000005-19BD-45AC-B1E4-354B7AAAF5D6}"/>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816351898886329"/>
                  <c:y val="-1.397869383974071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0.20200000000000001</c:v>
                </c:pt>
              </c:numCache>
            </c:numRef>
          </c:xVal>
          <c:yVal>
            <c:numRef>
              <c:f>'El Salvador Total'!$C$5</c:f>
              <c:numCache>
                <c:formatCode>General</c:formatCode>
                <c:ptCount val="1"/>
                <c:pt idx="0">
                  <c:v>-0.112</c:v>
                </c:pt>
              </c:numCache>
            </c:numRef>
          </c:yVal>
          <c:smooth val="0"/>
          <c:extLst>
            <c:ext xmlns:c16="http://schemas.microsoft.com/office/drawing/2014/chart" uri="{C3380CC4-5D6E-409C-BE32-E72D297353CC}">
              <c16:uniqueId val="{00000007-19BD-45AC-B1E4-354B7AAAF5D6}"/>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088328070008177E-4"/>
                  <c:y val="-1.72527790643817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Total'!$B$6</c:f>
              <c:numCache>
                <c:formatCode>General</c:formatCode>
                <c:ptCount val="1"/>
                <c:pt idx="0">
                  <c:v>-0.158</c:v>
                </c:pt>
              </c:numCache>
            </c:numRef>
          </c:xVal>
          <c:yVal>
            <c:numRef>
              <c:f>'El Salvador Total'!$C$6</c:f>
              <c:numCache>
                <c:formatCode>General</c:formatCode>
                <c:ptCount val="1"/>
                <c:pt idx="0">
                  <c:v>-0.10299999999999999</c:v>
                </c:pt>
              </c:numCache>
            </c:numRef>
          </c:yVal>
          <c:smooth val="0"/>
          <c:extLst>
            <c:ext xmlns:c16="http://schemas.microsoft.com/office/drawing/2014/chart" uri="{C3380CC4-5D6E-409C-BE32-E72D297353CC}">
              <c16:uniqueId val="{00000009-19BD-45AC-B1E4-354B7AAAF5D6}"/>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1441702253793642"/>
                  <c:y val="5.10737995985795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-9.5000000000000001E-2</c:v>
                </c:pt>
              </c:numCache>
            </c:numRef>
          </c:xVal>
          <c:yVal>
            <c:numRef>
              <c:f>'El Salvador Total'!$C$7</c:f>
              <c:numCache>
                <c:formatCode>General</c:formatCode>
                <c:ptCount val="1"/>
                <c:pt idx="0">
                  <c:v>4.5999999999999999E-2</c:v>
                </c:pt>
              </c:numCache>
            </c:numRef>
          </c:yVal>
          <c:smooth val="0"/>
          <c:extLst>
            <c:ext xmlns:c16="http://schemas.microsoft.com/office/drawing/2014/chart" uri="{C3380CC4-5D6E-409C-BE32-E72D297353CC}">
              <c16:uniqueId val="{0000000B-19BD-45AC-B1E4-354B7AAAF5D6}"/>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0.13352115323528441"/>
                  <c:y val="-8.14941330863053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37F-4857-82CE-707987B127F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-0.03</c:v>
                </c:pt>
              </c:numCache>
            </c:numRef>
          </c:xVal>
          <c:yVal>
            <c:numRef>
              <c:f>'El Salvador Total'!$C$8</c:f>
              <c:numCache>
                <c:formatCode>General</c:formatCode>
                <c:ptCount val="1"/>
                <c:pt idx="0">
                  <c:v>-0.127</c:v>
                </c:pt>
              </c:numCache>
            </c:numRef>
          </c:yVal>
          <c:smooth val="0"/>
          <c:extLst>
            <c:ext xmlns:c16="http://schemas.microsoft.com/office/drawing/2014/chart" uri="{C3380CC4-5D6E-409C-BE32-E72D297353CC}">
              <c16:uniqueId val="{0000000C-19BD-45AC-B1E4-354B7AAAF5D6}"/>
            </c:ext>
          </c:extLst>
        </c:ser>
        <c:ser>
          <c:idx val="7"/>
          <c:order val="7"/>
          <c:tx>
            <c:strRef>
              <c:f>'El Salvador Total'!$A$9</c:f>
              <c:strCache>
                <c:ptCount val="1"/>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numCache>
            </c:numRef>
          </c:xVal>
          <c:yVal>
            <c:numRef>
              <c:f>'El Salvador Total'!$C$9</c:f>
              <c:numCache>
                <c:formatCode>General</c:formatCode>
                <c:ptCount val="1"/>
              </c:numCache>
            </c:numRef>
          </c:yVal>
          <c:smooth val="0"/>
          <c:extLst>
            <c:ext xmlns:c16="http://schemas.microsoft.com/office/drawing/2014/chart" uri="{C3380CC4-5D6E-409C-BE32-E72D297353CC}">
              <c16:uniqueId val="{0000000D-19BD-45AC-B1E4-354B7AAAF5D6}"/>
            </c:ext>
          </c:extLst>
        </c:ser>
        <c:ser>
          <c:idx val="8"/>
          <c:order val="8"/>
          <c:tx>
            <c:strRef>
              <c:f>'El Salvador Total'!$A$10</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4.3999999999999997E-2</c:v>
                </c:pt>
              </c:numCache>
            </c:numRef>
          </c:xVal>
          <c:yVal>
            <c:numRef>
              <c:f>'El Salvador Total'!$C$10</c:f>
              <c:numCache>
                <c:formatCode>General</c:formatCode>
                <c:ptCount val="1"/>
                <c:pt idx="0">
                  <c:v>-3.3000000000000002E-2</c:v>
                </c:pt>
              </c:numCache>
            </c:numRef>
          </c:yVal>
          <c:smooth val="0"/>
          <c:extLst>
            <c:ext xmlns:c16="http://schemas.microsoft.com/office/drawing/2014/chart" uri="{C3380CC4-5D6E-409C-BE32-E72D297353CC}">
              <c16:uniqueId val="{0000000E-19BD-45AC-B1E4-354B7AAAF5D6}"/>
            </c:ext>
          </c:extLst>
        </c:ser>
        <c:ser>
          <c:idx val="9"/>
          <c:order val="9"/>
          <c:tx>
            <c:strRef>
              <c:f>'El Salvador Total'!$A$11</c:f>
              <c:strCache>
                <c:ptCount val="1"/>
                <c:pt idx="0">
                  <c:v>El Gallo más Gallo</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0.131887707496183"/>
                  <c:y val="-6.986066079975274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Total'!$B$11</c:f>
              <c:numCache>
                <c:formatCode>General</c:formatCode>
                <c:ptCount val="1"/>
                <c:pt idx="0">
                  <c:v>-0.121</c:v>
                </c:pt>
              </c:numCache>
            </c:numRef>
          </c:xVal>
          <c:yVal>
            <c:numRef>
              <c:f>'El Salvador Total'!$C$11</c:f>
              <c:numCache>
                <c:formatCode>General</c:formatCode>
                <c:ptCount val="1"/>
                <c:pt idx="0">
                  <c:v>8.4000000000000005E-2</c:v>
                </c:pt>
              </c:numCache>
            </c:numRef>
          </c:yVal>
          <c:smooth val="0"/>
          <c:extLst>
            <c:ext xmlns:c16="http://schemas.microsoft.com/office/drawing/2014/chart" uri="{C3380CC4-5D6E-409C-BE32-E72D297353CC}">
              <c16:uniqueId val="{00000010-19BD-45AC-B1E4-354B7AAAF5D6}"/>
            </c:ext>
          </c:extLst>
        </c:ser>
        <c:ser>
          <c:idx val="10"/>
          <c:order val="10"/>
          <c:tx>
            <c:strRef>
              <c:f>'El Salvador Total'!$A$12</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0.32700000000000001</c:v>
                </c:pt>
              </c:numCache>
            </c:numRef>
          </c:xVal>
          <c:yVal>
            <c:numRef>
              <c:f>'El Salvador Total'!$C$12</c:f>
              <c:numCache>
                <c:formatCode>General</c:formatCode>
                <c:ptCount val="1"/>
                <c:pt idx="0">
                  <c:v>-0.378</c:v>
                </c:pt>
              </c:numCache>
            </c:numRef>
          </c:yVal>
          <c:smooth val="0"/>
          <c:extLst>
            <c:ext xmlns:c16="http://schemas.microsoft.com/office/drawing/2014/chart" uri="{C3380CC4-5D6E-409C-BE32-E72D297353CC}">
              <c16:uniqueId val="{00000011-19BD-45AC-B1E4-354B7AAAF5D6}"/>
            </c:ext>
          </c:extLst>
        </c:ser>
        <c:ser>
          <c:idx val="11"/>
          <c:order val="11"/>
          <c:tx>
            <c:strRef>
              <c:f>'El Salvador Total'!$A$13</c:f>
              <c:strCache>
                <c:ptCount val="1"/>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numCache>
            </c:numRef>
          </c:xVal>
          <c:yVal>
            <c:numRef>
              <c:f>'El Salvador Total'!$C$13</c:f>
              <c:numCache>
                <c:formatCode>General</c:formatCode>
                <c:ptCount val="1"/>
              </c:numCache>
            </c:numRef>
          </c:yVal>
          <c:smooth val="0"/>
          <c:extLst>
            <c:ext xmlns:c16="http://schemas.microsoft.com/office/drawing/2014/chart" uri="{C3380CC4-5D6E-409C-BE32-E72D297353CC}">
              <c16:uniqueId val="{00000012-19BD-45AC-B1E4-354B7AAAF5D6}"/>
            </c:ext>
          </c:extLst>
        </c:ser>
        <c:ser>
          <c:idx val="12"/>
          <c:order val="12"/>
          <c:tx>
            <c:strRef>
              <c:f>'El Salvador Total'!$A$14</c:f>
              <c:strCache>
                <c:ptCount val="1"/>
                <c:pt idx="0">
                  <c:v>La Curacao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8.1690853456374099E-2"/>
                  <c:y val="-6.1552614876580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-6.0999999999999999E-2</c:v>
                </c:pt>
              </c:numCache>
            </c:numRef>
          </c:xVal>
          <c:yVal>
            <c:numRef>
              <c:f>'El Salvador Total'!$C$14</c:f>
              <c:numCache>
                <c:formatCode>General</c:formatCode>
                <c:ptCount val="1"/>
                <c:pt idx="0">
                  <c:v>0.13900000000000001</c:v>
                </c:pt>
              </c:numCache>
            </c:numRef>
          </c:yVal>
          <c:smooth val="0"/>
          <c:extLst>
            <c:ext xmlns:c16="http://schemas.microsoft.com/office/drawing/2014/chart" uri="{C3380CC4-5D6E-409C-BE32-E72D297353CC}">
              <c16:uniqueId val="{00000014-19BD-45AC-B1E4-354B7AAAF5D6}"/>
            </c:ext>
          </c:extLst>
        </c:ser>
        <c:ser>
          <c:idx val="13"/>
          <c:order val="13"/>
          <c:tx>
            <c:strRef>
              <c:f>'El Salvador Total'!$A$15</c:f>
              <c:strCache>
                <c:ptCount val="1"/>
                <c:pt idx="0">
                  <c:v>Sears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0.129</c:v>
                </c:pt>
              </c:numCache>
            </c:numRef>
          </c:xVal>
          <c:yVal>
            <c:numRef>
              <c:f>'El Salvador Total'!$C$15</c:f>
              <c:numCache>
                <c:formatCode>General</c:formatCode>
                <c:ptCount val="1"/>
                <c:pt idx="0">
                  <c:v>0.129</c:v>
                </c:pt>
              </c:numCache>
            </c:numRef>
          </c:yVal>
          <c:smooth val="0"/>
          <c:extLst>
            <c:ext xmlns:c16="http://schemas.microsoft.com/office/drawing/2014/chart" uri="{C3380CC4-5D6E-409C-BE32-E72D297353CC}">
              <c16:uniqueId val="{00000016-19BD-45AC-B1E4-354B7AAAF5D6}"/>
            </c:ext>
          </c:extLst>
        </c:ser>
        <c:ser>
          <c:idx val="14"/>
          <c:order val="14"/>
          <c:tx>
            <c:strRef>
              <c:f>'El Salvador Total'!$A$16</c:f>
              <c:strCache>
                <c:ptCount val="1"/>
                <c:pt idx="0">
                  <c:v>Tiendas Max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6956088550381297E-3"/>
                  <c:y val="-5.69843291647376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-0.24199999999999999</c:v>
                </c:pt>
              </c:numCache>
            </c:numRef>
          </c:xVal>
          <c:yVal>
            <c:numRef>
              <c:f>'El Salvador Total'!$C$16</c:f>
              <c:numCache>
                <c:formatCode>General</c:formatCode>
                <c:ptCount val="1"/>
                <c:pt idx="0">
                  <c:v>-0.24299999999999999</c:v>
                </c:pt>
              </c:numCache>
            </c:numRef>
          </c:yVal>
          <c:smooth val="0"/>
          <c:extLst>
            <c:ext xmlns:c16="http://schemas.microsoft.com/office/drawing/2014/chart" uri="{C3380CC4-5D6E-409C-BE32-E72D297353CC}">
              <c16:uniqueId val="{00000017-19BD-45AC-B1E4-354B7AAAF5D6}"/>
            </c:ext>
          </c:extLst>
        </c:ser>
        <c:ser>
          <c:idx val="15"/>
          <c:order val="15"/>
          <c:tx>
            <c:strRef>
              <c:f>'El Salvador Total'!$A$17</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0.22600000000000001</c:v>
                </c:pt>
              </c:numCache>
            </c:numRef>
          </c:xVal>
          <c:yVal>
            <c:numRef>
              <c:f>'El Salvador Total'!$C$17</c:f>
              <c:numCache>
                <c:formatCode>General</c:formatCode>
                <c:ptCount val="1"/>
                <c:pt idx="0">
                  <c:v>-0.111</c:v>
                </c:pt>
              </c:numCache>
            </c:numRef>
          </c:yVal>
          <c:smooth val="0"/>
          <c:extLst>
            <c:ext xmlns:c16="http://schemas.microsoft.com/office/drawing/2014/chart" uri="{C3380CC4-5D6E-409C-BE32-E72D297353CC}">
              <c16:uniqueId val="{00000019-19BD-45AC-B1E4-354B7AAAF5D6}"/>
            </c:ext>
          </c:extLst>
        </c:ser>
        <c:ser>
          <c:idx val="16"/>
          <c:order val="16"/>
          <c:tx>
            <c:strRef>
              <c:f>'El Salvador Total'!$A$18</c:f>
              <c:strCache>
                <c:ptCount val="1"/>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numCache>
            </c:numRef>
          </c:xVal>
          <c:yVal>
            <c:numRef>
              <c:f>'El Salvador Total'!$C$18</c:f>
              <c:numCache>
                <c:formatCode>General</c:formatCode>
                <c:ptCount val="1"/>
              </c:numCache>
            </c:numRef>
          </c:yVal>
          <c:smooth val="0"/>
          <c:extLst>
            <c:ext xmlns:c16="http://schemas.microsoft.com/office/drawing/2014/chart" uri="{C3380CC4-5D6E-409C-BE32-E72D297353CC}">
              <c16:uniqueId val="{0000001A-19BD-45AC-B1E4-354B7AAAF5D6}"/>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19BD-45AC-B1E4-354B7AAAF5D6}"/>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19BD-45AC-B1E4-354B7AAAF5D6}"/>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19BD-45AC-B1E4-354B7AAAF5D6}"/>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19BD-45AC-B1E4-354B7AAAF5D6}"/>
            </c:ext>
          </c:extLst>
        </c:ser>
        <c:dLbls>
          <c:dLblPos val="t"/>
          <c:showLegendKey val="0"/>
          <c:showVal val="1"/>
          <c:showCatName val="0"/>
          <c:showSerName val="0"/>
          <c:showPercent val="0"/>
          <c:showBubbleSize val="0"/>
        </c:dLbls>
        <c:axId val="736177272"/>
        <c:axId val="736173664"/>
      </c:scatterChart>
      <c:valAx>
        <c:axId val="736177272"/>
        <c:scaling>
          <c:orientation val="minMax"/>
          <c:max val="0.34000000000000008"/>
          <c:min val="-0.26"/>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21000000000000002"/>
          <c:min val="-0.4"/>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0.33700000000000002</c:v>
                </c:pt>
              </c:numCache>
            </c:numRef>
          </c:xVal>
          <c:yVal>
            <c:numRef>
              <c:f>'El Salvador Total'!$C$2</c:f>
              <c:numCache>
                <c:formatCode>General</c:formatCode>
                <c:ptCount val="1"/>
                <c:pt idx="0">
                  <c:v>-0.115</c:v>
                </c:pt>
              </c:numCache>
            </c:numRef>
          </c:yVal>
          <c:smooth val="0"/>
          <c:extLst>
            <c:ext xmlns:c16="http://schemas.microsoft.com/office/drawing/2014/chart" uri="{C3380CC4-5D6E-409C-BE32-E72D297353CC}">
              <c16:uniqueId val="{00000001-3CB5-48B1-9133-6DF69A4D7CF7}"/>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73248414155482"/>
                  <c:y val="-8.77417866873107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0.61199999999999999</c:v>
                </c:pt>
              </c:numCache>
            </c:numRef>
          </c:xVal>
          <c:yVal>
            <c:numRef>
              <c:f>'El Salvador Total'!$C$3</c:f>
              <c:numCache>
                <c:formatCode>General</c:formatCode>
                <c:ptCount val="1"/>
                <c:pt idx="0">
                  <c:v>0.191</c:v>
                </c:pt>
              </c:numCache>
            </c:numRef>
          </c:yVal>
          <c:smooth val="0"/>
          <c:extLst>
            <c:ext xmlns:c16="http://schemas.microsoft.com/office/drawing/2014/chart" uri="{C3380CC4-5D6E-409C-BE32-E72D297353CC}">
              <c16:uniqueId val="{00000003-3CB5-48B1-9133-6DF69A4D7CF7}"/>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5847078344596285E-3"/>
                  <c:y val="6.15051582256372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-0.63</c:v>
                </c:pt>
              </c:numCache>
            </c:numRef>
          </c:xVal>
          <c:yVal>
            <c:numRef>
              <c:f>'El Salvador Total'!$C$4</c:f>
              <c:numCache>
                <c:formatCode>General</c:formatCode>
                <c:ptCount val="1"/>
                <c:pt idx="0">
                  <c:v>0.114</c:v>
                </c:pt>
              </c:numCache>
            </c:numRef>
          </c:yVal>
          <c:smooth val="0"/>
          <c:extLst>
            <c:ext xmlns:c16="http://schemas.microsoft.com/office/drawing/2014/chart" uri="{C3380CC4-5D6E-409C-BE32-E72D297353CC}">
              <c16:uniqueId val="{00000005-3CB5-48B1-9133-6DF69A4D7CF7}"/>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908794294913652"/>
                  <c:y val="-9.87143471597398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-0.02</c:v>
                </c:pt>
              </c:numCache>
            </c:numRef>
          </c:xVal>
          <c:yVal>
            <c:numRef>
              <c:f>'El Salvador Total'!$C$5</c:f>
              <c:numCache>
                <c:formatCode>General</c:formatCode>
                <c:ptCount val="1"/>
                <c:pt idx="0">
                  <c:v>-0.45400000000000001</c:v>
                </c:pt>
              </c:numCache>
            </c:numRef>
          </c:yVal>
          <c:smooth val="0"/>
          <c:extLst>
            <c:ext xmlns:c16="http://schemas.microsoft.com/office/drawing/2014/chart" uri="{C3380CC4-5D6E-409C-BE32-E72D297353CC}">
              <c16:uniqueId val="{00000007-3CB5-48B1-9133-6DF69A4D7CF7}"/>
            </c:ext>
          </c:extLst>
        </c:ser>
        <c:ser>
          <c:idx val="4"/>
          <c:order val="4"/>
          <c:tx>
            <c:strRef>
              <c:f>'El Salvador Total'!$A$6</c:f>
              <c:strCache>
                <c:ptCount val="1"/>
                <c:pt idx="0">
                  <c:v>Brinda las mejores garantías </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4.8265915017064757E-3"/>
                  <c:y val="-5.07957379796673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-0.311</c:v>
                </c:pt>
              </c:numCache>
            </c:numRef>
          </c:xVal>
          <c:yVal>
            <c:numRef>
              <c:f>'El Salvador Total'!$C$6</c:f>
              <c:numCache>
                <c:formatCode>General</c:formatCode>
                <c:ptCount val="1"/>
                <c:pt idx="0">
                  <c:v>-2.7E-2</c:v>
                </c:pt>
              </c:numCache>
            </c:numRef>
          </c:yVal>
          <c:smooth val="0"/>
          <c:extLst>
            <c:ext xmlns:c16="http://schemas.microsoft.com/office/drawing/2014/chart" uri="{C3380CC4-5D6E-409C-BE32-E72D297353CC}">
              <c16:uniqueId val="{00000009-3CB5-48B1-9133-6DF69A4D7CF7}"/>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314671960520843"/>
                  <c:y val="-2.60295990187965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-4.1000000000000002E-2</c:v>
                </c:pt>
              </c:numCache>
            </c:numRef>
          </c:xVal>
          <c:yVal>
            <c:numRef>
              <c:f>'El Salvador Total'!$C$7</c:f>
              <c:numCache>
                <c:formatCode>General</c:formatCode>
                <c:ptCount val="1"/>
                <c:pt idx="0">
                  <c:v>0.307</c:v>
                </c:pt>
              </c:numCache>
            </c:numRef>
          </c:yVal>
          <c:smooth val="0"/>
          <c:extLst>
            <c:ext xmlns:c16="http://schemas.microsoft.com/office/drawing/2014/chart" uri="{C3380CC4-5D6E-409C-BE32-E72D297353CC}">
              <c16:uniqueId val="{0000000B-3CB5-48B1-9133-6DF69A4D7CF7}"/>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-0.01</c:v>
                </c:pt>
              </c:numCache>
            </c:numRef>
          </c:xVal>
          <c:yVal>
            <c:numRef>
              <c:f>'El Salvador Total'!$C$8</c:f>
              <c:numCache>
                <c:formatCode>General</c:formatCode>
                <c:ptCount val="1"/>
                <c:pt idx="0">
                  <c:v>-0.112</c:v>
                </c:pt>
              </c:numCache>
            </c:numRef>
          </c:yVal>
          <c:smooth val="0"/>
          <c:extLst>
            <c:ext xmlns:c16="http://schemas.microsoft.com/office/drawing/2014/chart" uri="{C3380CC4-5D6E-409C-BE32-E72D297353CC}">
              <c16:uniqueId val="{0000000C-3CB5-48B1-9133-6DF69A4D7CF7}"/>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6345026602123922E-2"/>
                  <c:y val="1.65875085399644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Total'!$B$9</c:f>
              <c:numCache>
                <c:formatCode>General</c:formatCode>
                <c:ptCount val="1"/>
                <c:pt idx="0">
                  <c:v>0.70099999999999996</c:v>
                </c:pt>
              </c:numCache>
            </c:numRef>
          </c:xVal>
          <c:yVal>
            <c:numRef>
              <c:f>'El Salvador Total'!$C$9</c:f>
              <c:numCache>
                <c:formatCode>General</c:formatCode>
                <c:ptCount val="1"/>
                <c:pt idx="0">
                  <c:v>0.43099999999999999</c:v>
                </c:pt>
              </c:numCache>
            </c:numRef>
          </c:yVal>
          <c:smooth val="0"/>
          <c:extLst>
            <c:ext xmlns:c16="http://schemas.microsoft.com/office/drawing/2014/chart" uri="{C3380CC4-5D6E-409C-BE32-E72D297353CC}">
              <c16:uniqueId val="{0000000D-3CB5-48B1-9133-6DF69A4D7CF7}"/>
            </c:ext>
          </c:extLst>
        </c:ser>
        <c:ser>
          <c:idx val="8"/>
          <c:order val="8"/>
          <c:tx>
            <c:strRef>
              <c:f>'El Salvador Total'!$A$10</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-0.628</c:v>
                </c:pt>
              </c:numCache>
            </c:numRef>
          </c:xVal>
          <c:yVal>
            <c:numRef>
              <c:f>'El Salvador Total'!$C$10</c:f>
              <c:numCache>
                <c:formatCode>General</c:formatCode>
                <c:ptCount val="1"/>
                <c:pt idx="0">
                  <c:v>0.22600000000000001</c:v>
                </c:pt>
              </c:numCache>
            </c:numRef>
          </c:yVal>
          <c:smooth val="0"/>
          <c:extLst>
            <c:ext xmlns:c16="http://schemas.microsoft.com/office/drawing/2014/chart" uri="{C3380CC4-5D6E-409C-BE32-E72D297353CC}">
              <c16:uniqueId val="{0000000E-3CB5-48B1-9133-6DF69A4D7CF7}"/>
            </c:ext>
          </c:extLst>
        </c:ser>
        <c:ser>
          <c:idx val="9"/>
          <c:order val="9"/>
          <c:tx>
            <c:strRef>
              <c:f>'El Salvador Total'!$A$11</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1186515437990219E-3"/>
                  <c:y val="-2.172067781052716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-0.35699999999999998</c:v>
                </c:pt>
              </c:numCache>
            </c:numRef>
          </c:xVal>
          <c:yVal>
            <c:numRef>
              <c:f>'El Salvador Total'!$C$11</c:f>
              <c:numCache>
                <c:formatCode>General</c:formatCode>
                <c:ptCount val="1"/>
                <c:pt idx="0">
                  <c:v>0.06</c:v>
                </c:pt>
              </c:numCache>
            </c:numRef>
          </c:yVal>
          <c:smooth val="0"/>
          <c:extLst>
            <c:ext xmlns:c16="http://schemas.microsoft.com/office/drawing/2014/chart" uri="{C3380CC4-5D6E-409C-BE32-E72D297353CC}">
              <c16:uniqueId val="{00000010-3CB5-48B1-9133-6DF69A4D7CF7}"/>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-0.40699999999999997</c:v>
                </c:pt>
              </c:numCache>
            </c:numRef>
          </c:xVal>
          <c:yVal>
            <c:numRef>
              <c:f>'El Salvador Total'!$C$12</c:f>
              <c:numCache>
                <c:formatCode>General</c:formatCode>
                <c:ptCount val="1"/>
                <c:pt idx="0">
                  <c:v>0.13500000000000001</c:v>
                </c:pt>
              </c:numCache>
            </c:numRef>
          </c:yVal>
          <c:smooth val="0"/>
          <c:extLst>
            <c:ext xmlns:c16="http://schemas.microsoft.com/office/drawing/2014/chart" uri="{C3380CC4-5D6E-409C-BE32-E72D297353CC}">
              <c16:uniqueId val="{00000011-3CB5-48B1-9133-6DF69A4D7CF7}"/>
            </c:ext>
          </c:extLst>
        </c:ser>
        <c:ser>
          <c:idx val="11"/>
          <c:order val="11"/>
          <c:tx>
            <c:strRef>
              <c:f>'El Salvador Total'!$A$13</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827538000416745E-2"/>
                  <c:y val="1.65875085399645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0.41499999999999998</c:v>
                </c:pt>
              </c:numCache>
            </c:numRef>
          </c:xVal>
          <c:yVal>
            <c:numRef>
              <c:f>'El Salvador Total'!$C$13</c:f>
              <c:numCache>
                <c:formatCode>General</c:formatCode>
                <c:ptCount val="1"/>
                <c:pt idx="0">
                  <c:v>-0.193</c:v>
                </c:pt>
              </c:numCache>
            </c:numRef>
          </c:yVal>
          <c:smooth val="0"/>
          <c:extLst>
            <c:ext xmlns:c16="http://schemas.microsoft.com/office/drawing/2014/chart" uri="{C3380CC4-5D6E-409C-BE32-E72D297353CC}">
              <c16:uniqueId val="{00000012-3CB5-48B1-9133-6DF69A4D7CF7}"/>
            </c:ext>
          </c:extLst>
        </c:ser>
        <c:ser>
          <c:idx val="12"/>
          <c:order val="12"/>
          <c:tx>
            <c:strRef>
              <c:f>'El Salvador Total'!$A$14</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9130384743899307E-2"/>
                  <c:y val="-1.51288216522613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0.76900000000000002</c:v>
                </c:pt>
              </c:numCache>
            </c:numRef>
          </c:xVal>
          <c:yVal>
            <c:numRef>
              <c:f>'El Salvador Total'!$C$14</c:f>
              <c:numCache>
                <c:formatCode>General</c:formatCode>
                <c:ptCount val="1"/>
                <c:pt idx="0">
                  <c:v>0.45700000000000002</c:v>
                </c:pt>
              </c:numCache>
            </c:numRef>
          </c:yVal>
          <c:smooth val="0"/>
          <c:extLst>
            <c:ext xmlns:c16="http://schemas.microsoft.com/office/drawing/2014/chart" uri="{C3380CC4-5D6E-409C-BE32-E72D297353CC}">
              <c16:uniqueId val="{00000014-3CB5-48B1-9133-6DF69A4D7CF7}"/>
            </c:ext>
          </c:extLst>
        </c:ser>
        <c:ser>
          <c:idx val="13"/>
          <c:order val="13"/>
          <c:tx>
            <c:strRef>
              <c:f>'El Salvador Total'!$A$15</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6117834339291692E-2"/>
                  <c:y val="3.00227519553156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Total'!$B$15</c:f>
              <c:numCache>
                <c:formatCode>General</c:formatCode>
                <c:ptCount val="1"/>
                <c:pt idx="0">
                  <c:v>-0.439</c:v>
                </c:pt>
              </c:numCache>
            </c:numRef>
          </c:xVal>
          <c:yVal>
            <c:numRef>
              <c:f>'El Salvador Total'!$C$15</c:f>
              <c:numCache>
                <c:formatCode>General</c:formatCode>
                <c:ptCount val="1"/>
                <c:pt idx="0">
                  <c:v>7.4999999999999997E-2</c:v>
                </c:pt>
              </c:numCache>
            </c:numRef>
          </c:yVal>
          <c:smooth val="0"/>
          <c:extLst>
            <c:ext xmlns:c16="http://schemas.microsoft.com/office/drawing/2014/chart" uri="{C3380CC4-5D6E-409C-BE32-E72D297353CC}">
              <c16:uniqueId val="{00000016-3CB5-48B1-9133-6DF69A4D7CF7}"/>
            </c:ext>
          </c:extLst>
        </c:ser>
        <c:ser>
          <c:idx val="14"/>
          <c:order val="14"/>
          <c:tx>
            <c:strRef>
              <c:f>'El Salvador Total'!$A$16</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9068347955762749E-2"/>
                  <c:y val="-8.170310546099257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0.45800000000000002</c:v>
                </c:pt>
              </c:numCache>
            </c:numRef>
          </c:xVal>
          <c:yVal>
            <c:numRef>
              <c:f>'El Salvador Total'!$C$16</c:f>
              <c:numCache>
                <c:formatCode>General</c:formatCode>
                <c:ptCount val="1"/>
                <c:pt idx="0">
                  <c:v>-0.318</c:v>
                </c:pt>
              </c:numCache>
            </c:numRef>
          </c:yVal>
          <c:smooth val="0"/>
          <c:extLst>
            <c:ext xmlns:c16="http://schemas.microsoft.com/office/drawing/2014/chart" uri="{C3380CC4-5D6E-409C-BE32-E72D297353CC}">
              <c16:uniqueId val="{00000017-3CB5-48B1-9133-6DF69A4D7CF7}"/>
            </c:ext>
          </c:extLst>
        </c:ser>
        <c:ser>
          <c:idx val="15"/>
          <c:order val="15"/>
          <c:tx>
            <c:strRef>
              <c:f>'El Salvador Total'!$A$17</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0.42099999999999999</c:v>
                </c:pt>
              </c:numCache>
            </c:numRef>
          </c:xVal>
          <c:yVal>
            <c:numRef>
              <c:f>'El Salvador Total'!$C$17</c:f>
              <c:numCache>
                <c:formatCode>General</c:formatCode>
                <c:ptCount val="1"/>
                <c:pt idx="0">
                  <c:v>-0.42699999999999999</c:v>
                </c:pt>
              </c:numCache>
            </c:numRef>
          </c:yVal>
          <c:smooth val="0"/>
          <c:extLst>
            <c:ext xmlns:c16="http://schemas.microsoft.com/office/drawing/2014/chart" uri="{C3380CC4-5D6E-409C-BE32-E72D297353CC}">
              <c16:uniqueId val="{00000019-3CB5-48B1-9133-6DF69A4D7CF7}"/>
            </c:ext>
          </c:extLst>
        </c:ser>
        <c:ser>
          <c:idx val="16"/>
          <c:order val="16"/>
          <c:tx>
            <c:strRef>
              <c:f>'El Salvador Total'!$A$18</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8261391077143764E-2"/>
                  <c:y val="-8.170310546099169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Total'!$B$18</c:f>
              <c:numCache>
                <c:formatCode>General</c:formatCode>
                <c:ptCount val="1"/>
                <c:pt idx="0">
                  <c:v>0.64800000000000002</c:v>
                </c:pt>
              </c:numCache>
            </c:numRef>
          </c:xVal>
          <c:yVal>
            <c:numRef>
              <c:f>'El Salvador Total'!$C$18</c:f>
              <c:numCache>
                <c:formatCode>General</c:formatCode>
                <c:ptCount val="1"/>
                <c:pt idx="0">
                  <c:v>0.38100000000000001</c:v>
                </c:pt>
              </c:numCache>
            </c:numRef>
          </c:yVal>
          <c:smooth val="0"/>
          <c:extLst>
            <c:ext xmlns:c16="http://schemas.microsoft.com/office/drawing/2014/chart" uri="{C3380CC4-5D6E-409C-BE32-E72D297353CC}">
              <c16:uniqueId val="{0000001A-3CB5-48B1-9133-6DF69A4D7CF7}"/>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3CB5-48B1-9133-6DF69A4D7CF7}"/>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3CB5-48B1-9133-6DF69A4D7CF7}"/>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3CB5-48B1-9133-6DF69A4D7CF7}"/>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3CB5-48B1-9133-6DF69A4D7CF7}"/>
            </c:ext>
          </c:extLst>
        </c:ser>
        <c:dLbls>
          <c:dLblPos val="t"/>
          <c:showLegendKey val="0"/>
          <c:showVal val="1"/>
          <c:showCatName val="0"/>
          <c:showSerName val="0"/>
          <c:showPercent val="0"/>
          <c:showBubbleSize val="0"/>
        </c:dLbls>
        <c:axId val="736177272"/>
        <c:axId val="736173664"/>
      </c:scatterChart>
      <c:valAx>
        <c:axId val="736177272"/>
        <c:scaling>
          <c:orientation val="minMax"/>
          <c:max val="0.77"/>
          <c:min val="-0.64000000000000012"/>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47000000000000003"/>
          <c:min val="-0.46"/>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0.189</c:v>
                </c:pt>
              </c:numCache>
            </c:numRef>
          </c:xVal>
          <c:yVal>
            <c:numRef>
              <c:f>'El Salvador Total'!$C$2</c:f>
              <c:numCache>
                <c:formatCode>General</c:formatCode>
                <c:ptCount val="1"/>
                <c:pt idx="0">
                  <c:v>-0.54700000000000004</c:v>
                </c:pt>
              </c:numCache>
            </c:numRef>
          </c:yVal>
          <c:smooth val="0"/>
          <c:extLst>
            <c:ext xmlns:c16="http://schemas.microsoft.com/office/drawing/2014/chart" uri="{C3380CC4-5D6E-409C-BE32-E72D297353CC}">
              <c16:uniqueId val="{00000001-7D60-4B78-86F4-FF4CD6F2A7AF}"/>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431328890344883"/>
                  <c:y val="-1.123149868418554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0.30499999999999999</c:v>
                </c:pt>
              </c:numCache>
            </c:numRef>
          </c:xVal>
          <c:yVal>
            <c:numRef>
              <c:f>'El Salvador Total'!$C$3</c:f>
              <c:numCache>
                <c:formatCode>General</c:formatCode>
                <c:ptCount val="1"/>
                <c:pt idx="0">
                  <c:v>-0.40400000000000003</c:v>
                </c:pt>
              </c:numCache>
            </c:numRef>
          </c:yVal>
          <c:smooth val="0"/>
          <c:extLst>
            <c:ext xmlns:c16="http://schemas.microsoft.com/office/drawing/2014/chart" uri="{C3380CC4-5D6E-409C-BE32-E72D297353CC}">
              <c16:uniqueId val="{00000003-7D60-4B78-86F4-FF4CD6F2A7AF}"/>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9063012230915462E-3"/>
                  <c:y val="-2.937604811195281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-0.27700000000000002</c:v>
                </c:pt>
              </c:numCache>
            </c:numRef>
          </c:xVal>
          <c:yVal>
            <c:numRef>
              <c:f>'El Salvador Total'!$C$4</c:f>
              <c:numCache>
                <c:formatCode>General</c:formatCode>
                <c:ptCount val="1"/>
                <c:pt idx="0">
                  <c:v>0.127</c:v>
                </c:pt>
              </c:numCache>
            </c:numRef>
          </c:yVal>
          <c:smooth val="0"/>
          <c:extLst>
            <c:ext xmlns:c16="http://schemas.microsoft.com/office/drawing/2014/chart" uri="{C3380CC4-5D6E-409C-BE32-E72D297353CC}">
              <c16:uniqueId val="{00000005-7D60-4B78-86F4-FF4CD6F2A7AF}"/>
            </c:ext>
          </c:extLst>
        </c:ser>
        <c:ser>
          <c:idx val="3"/>
          <c:order val="3"/>
          <c:tx>
            <c:strRef>
              <c:f>'El Salvador Total'!$A$5</c:f>
              <c:strCache>
                <c:ptCount val="1"/>
                <c:pt idx="0">
                  <c:v>Tiene la combinación más completa de departamentos </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21011313536576706"/>
                  <c:y val="-1.4785916552376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0.57399999999999995</c:v>
                </c:pt>
              </c:numCache>
            </c:numRef>
          </c:xVal>
          <c:yVal>
            <c:numRef>
              <c:f>'El Salvador Total'!$C$5</c:f>
              <c:numCache>
                <c:formatCode>General</c:formatCode>
                <c:ptCount val="1"/>
                <c:pt idx="0">
                  <c:v>0.377</c:v>
                </c:pt>
              </c:numCache>
            </c:numRef>
          </c:yVal>
          <c:smooth val="0"/>
          <c:extLst>
            <c:ext xmlns:c16="http://schemas.microsoft.com/office/drawing/2014/chart" uri="{C3380CC4-5D6E-409C-BE32-E72D297353CC}">
              <c16:uniqueId val="{00000007-7D60-4B78-86F4-FF4CD6F2A7AF}"/>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9917012830613455E-3"/>
                  <c:y val="2.07873364850553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-4.9000000000000002E-2</c:v>
                </c:pt>
              </c:numCache>
            </c:numRef>
          </c:xVal>
          <c:yVal>
            <c:numRef>
              <c:f>'El Salvador Total'!$C$6</c:f>
              <c:numCache>
                <c:formatCode>General</c:formatCode>
                <c:ptCount val="1"/>
                <c:pt idx="0">
                  <c:v>0.182</c:v>
                </c:pt>
              </c:numCache>
            </c:numRef>
          </c:yVal>
          <c:smooth val="0"/>
          <c:extLst>
            <c:ext xmlns:c16="http://schemas.microsoft.com/office/drawing/2014/chart" uri="{C3380CC4-5D6E-409C-BE32-E72D297353CC}">
              <c16:uniqueId val="{00000009-7D60-4B78-86F4-FF4CD6F2A7AF}"/>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3278702598674121E-2"/>
                  <c:y val="-1.79109712733191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8.3000000000000004E-2</c:v>
                </c:pt>
              </c:numCache>
            </c:numRef>
          </c:xVal>
          <c:yVal>
            <c:numRef>
              <c:f>'El Salvador Total'!$C$7</c:f>
              <c:numCache>
                <c:formatCode>General</c:formatCode>
                <c:ptCount val="1"/>
                <c:pt idx="0">
                  <c:v>9.6000000000000002E-2</c:v>
                </c:pt>
              </c:numCache>
            </c:numRef>
          </c:yVal>
          <c:smooth val="0"/>
          <c:extLst>
            <c:ext xmlns:c16="http://schemas.microsoft.com/office/drawing/2014/chart" uri="{C3380CC4-5D6E-409C-BE32-E72D297353CC}">
              <c16:uniqueId val="{0000000B-7D60-4B78-86F4-FF4CD6F2A7AF}"/>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0.11721226008683149"/>
                  <c:y val="-3.1903366566401834E-3"/>
                </c:manualLayout>
              </c:layout>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9.5000000000000001E-2</c:v>
                </c:pt>
              </c:numCache>
            </c:numRef>
          </c:xVal>
          <c:yVal>
            <c:numRef>
              <c:f>'El Salvador Total'!$C$8</c:f>
              <c:numCache>
                <c:formatCode>General</c:formatCode>
                <c:ptCount val="1"/>
                <c:pt idx="0">
                  <c:v>0.25</c:v>
                </c:pt>
              </c:numCache>
            </c:numRef>
          </c:yVal>
          <c:smooth val="0"/>
          <c:extLst>
            <c:ext xmlns:c16="http://schemas.microsoft.com/office/drawing/2014/chart" uri="{C3380CC4-5D6E-409C-BE32-E72D297353CC}">
              <c16:uniqueId val="{0000000C-7D60-4B78-86F4-FF4CD6F2A7AF}"/>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2186392377584341E-2"/>
                  <c:y val="-1.46371210010555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Total'!$B$9</c:f>
              <c:numCache>
                <c:formatCode>General</c:formatCode>
                <c:ptCount val="1"/>
                <c:pt idx="0">
                  <c:v>0.27</c:v>
                </c:pt>
              </c:numCache>
            </c:numRef>
          </c:xVal>
          <c:yVal>
            <c:numRef>
              <c:f>'El Salvador Total'!$C$9</c:f>
              <c:numCache>
                <c:formatCode>General</c:formatCode>
                <c:ptCount val="1"/>
                <c:pt idx="0">
                  <c:v>-0.77400000000000002</c:v>
                </c:pt>
              </c:numCache>
            </c:numRef>
          </c:yVal>
          <c:smooth val="0"/>
          <c:extLst>
            <c:ext xmlns:c16="http://schemas.microsoft.com/office/drawing/2014/chart" uri="{C3380CC4-5D6E-409C-BE32-E72D297353CC}">
              <c16:uniqueId val="{0000000E-7D60-4B78-86F4-FF4CD6F2A7AF}"/>
            </c:ext>
          </c:extLst>
        </c:ser>
        <c:ser>
          <c:idx val="8"/>
          <c:order val="8"/>
          <c:tx>
            <c:strRef>
              <c:f>'El Salvador Total'!$A$10</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-0.26500000000000001</c:v>
                </c:pt>
              </c:numCache>
            </c:numRef>
          </c:xVal>
          <c:yVal>
            <c:numRef>
              <c:f>'El Salvador Total'!$C$10</c:f>
              <c:numCache>
                <c:formatCode>General</c:formatCode>
                <c:ptCount val="1"/>
                <c:pt idx="0">
                  <c:v>-0.59299999999999997</c:v>
                </c:pt>
              </c:numCache>
            </c:numRef>
          </c:yVal>
          <c:smooth val="0"/>
          <c:extLst>
            <c:ext xmlns:c16="http://schemas.microsoft.com/office/drawing/2014/chart" uri="{C3380CC4-5D6E-409C-BE32-E72D297353CC}">
              <c16:uniqueId val="{0000000F-7D60-4B78-86F4-FF4CD6F2A7AF}"/>
            </c:ext>
          </c:extLst>
        </c:ser>
        <c:ser>
          <c:idx val="9"/>
          <c:order val="9"/>
          <c:tx>
            <c:strRef>
              <c:f>'El Salvador Total'!$A$11</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1970859872870699E-3"/>
                  <c:y val="-3.88843017121492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-0.31900000000000001</c:v>
                </c:pt>
              </c:numCache>
            </c:numRef>
          </c:xVal>
          <c:yVal>
            <c:numRef>
              <c:f>'El Salvador Total'!$C$11</c:f>
              <c:numCache>
                <c:formatCode>General</c:formatCode>
                <c:ptCount val="1"/>
                <c:pt idx="0">
                  <c:v>-9.2999999999999999E-2</c:v>
                </c:pt>
              </c:numCache>
            </c:numRef>
          </c:yVal>
          <c:smooth val="0"/>
          <c:extLst>
            <c:ext xmlns:c16="http://schemas.microsoft.com/office/drawing/2014/chart" uri="{C3380CC4-5D6E-409C-BE32-E72D297353CC}">
              <c16:uniqueId val="{00000011-7D60-4B78-86F4-FF4CD6F2A7AF}"/>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-0.187</c:v>
                </c:pt>
              </c:numCache>
            </c:numRef>
          </c:xVal>
          <c:yVal>
            <c:numRef>
              <c:f>'El Salvador Total'!$C$12</c:f>
              <c:numCache>
                <c:formatCode>General</c:formatCode>
                <c:ptCount val="1"/>
                <c:pt idx="0">
                  <c:v>0.21099999999999999</c:v>
                </c:pt>
              </c:numCache>
            </c:numRef>
          </c:yVal>
          <c:smooth val="0"/>
          <c:extLst>
            <c:ext xmlns:c16="http://schemas.microsoft.com/office/drawing/2014/chart" uri="{C3380CC4-5D6E-409C-BE32-E72D297353CC}">
              <c16:uniqueId val="{00000012-7D60-4B78-86F4-FF4CD6F2A7AF}"/>
            </c:ext>
          </c:extLst>
        </c:ser>
        <c:ser>
          <c:idx val="11"/>
          <c:order val="11"/>
          <c:tx>
            <c:strRef>
              <c:f>'El Salvador Total'!$A$13</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0.34499999999999997</c:v>
                </c:pt>
              </c:numCache>
            </c:numRef>
          </c:xVal>
          <c:yVal>
            <c:numRef>
              <c:f>'El Salvador Total'!$C$13</c:f>
              <c:numCache>
                <c:formatCode>General</c:formatCode>
                <c:ptCount val="1"/>
                <c:pt idx="0">
                  <c:v>-0.21099999999999999</c:v>
                </c:pt>
              </c:numCache>
            </c:numRef>
          </c:yVal>
          <c:smooth val="0"/>
          <c:extLst>
            <c:ext xmlns:c16="http://schemas.microsoft.com/office/drawing/2014/chart" uri="{C3380CC4-5D6E-409C-BE32-E72D297353CC}">
              <c16:uniqueId val="{00000013-7D60-4B78-86F4-FF4CD6F2A7AF}"/>
            </c:ext>
          </c:extLst>
        </c:ser>
        <c:ser>
          <c:idx val="12"/>
          <c:order val="12"/>
          <c:tx>
            <c:strRef>
              <c:f>'El Salvador Total'!$A$14</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8.1690853456374043E-2"/>
                  <c:y val="-3.87363563458480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0.19700000000000001</c:v>
                </c:pt>
              </c:numCache>
            </c:numRef>
          </c:xVal>
          <c:yVal>
            <c:numRef>
              <c:f>'El Salvador Total'!$C$14</c:f>
              <c:numCache>
                <c:formatCode>General</c:formatCode>
                <c:ptCount val="1"/>
                <c:pt idx="0">
                  <c:v>-0.65300000000000002</c:v>
                </c:pt>
              </c:numCache>
            </c:numRef>
          </c:yVal>
          <c:smooth val="0"/>
          <c:extLst>
            <c:ext xmlns:c16="http://schemas.microsoft.com/office/drawing/2014/chart" uri="{C3380CC4-5D6E-409C-BE32-E72D297353CC}">
              <c16:uniqueId val="{00000015-7D60-4B78-86F4-FF4CD6F2A7AF}"/>
            </c:ext>
          </c:extLst>
        </c:ser>
        <c:ser>
          <c:idx val="13"/>
          <c:order val="13"/>
          <c:tx>
            <c:strRef>
              <c:f>'El Salvador Total'!$A$15</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-0.39400000000000002</c:v>
                </c:pt>
              </c:numCache>
            </c:numRef>
          </c:xVal>
          <c:yVal>
            <c:numRef>
              <c:f>'El Salvador Total'!$C$15</c:f>
              <c:numCache>
                <c:formatCode>General</c:formatCode>
                <c:ptCount val="1"/>
                <c:pt idx="0">
                  <c:v>0.11</c:v>
                </c:pt>
              </c:numCache>
            </c:numRef>
          </c:yVal>
          <c:smooth val="0"/>
          <c:extLst>
            <c:ext xmlns:c16="http://schemas.microsoft.com/office/drawing/2014/chart" uri="{C3380CC4-5D6E-409C-BE32-E72D297353CC}">
              <c16:uniqueId val="{00000017-7D60-4B78-86F4-FF4CD6F2A7AF}"/>
            </c:ext>
          </c:extLst>
        </c:ser>
        <c:ser>
          <c:idx val="14"/>
          <c:order val="14"/>
          <c:tx>
            <c:strRef>
              <c:f>'El Salvador Total'!$A$16</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0.71399999999999997</c:v>
                </c:pt>
              </c:numCache>
            </c:numRef>
          </c:xVal>
          <c:yVal>
            <c:numRef>
              <c:f>'El Salvador Total'!$C$16</c:f>
              <c:numCache>
                <c:formatCode>General</c:formatCode>
                <c:ptCount val="1"/>
                <c:pt idx="0">
                  <c:v>0.253</c:v>
                </c:pt>
              </c:numCache>
            </c:numRef>
          </c:yVal>
          <c:smooth val="0"/>
          <c:extLst>
            <c:ext xmlns:c16="http://schemas.microsoft.com/office/drawing/2014/chart" uri="{C3380CC4-5D6E-409C-BE32-E72D297353CC}">
              <c16:uniqueId val="{00000018-7D60-4B78-86F4-FF4CD6F2A7AF}"/>
            </c:ext>
          </c:extLst>
        </c:ser>
        <c:ser>
          <c:idx val="15"/>
          <c:order val="15"/>
          <c:tx>
            <c:strRef>
              <c:f>'El Salvador Total'!$A$17</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0.66200000000000003</c:v>
                </c:pt>
              </c:numCache>
            </c:numRef>
          </c:xVal>
          <c:yVal>
            <c:numRef>
              <c:f>'El Salvador Total'!$C$17</c:f>
              <c:numCache>
                <c:formatCode>General</c:formatCode>
                <c:ptCount val="1"/>
                <c:pt idx="0">
                  <c:v>6.2E-2</c:v>
                </c:pt>
              </c:numCache>
            </c:numRef>
          </c:yVal>
          <c:smooth val="0"/>
          <c:extLst>
            <c:ext xmlns:c16="http://schemas.microsoft.com/office/drawing/2014/chart" uri="{C3380CC4-5D6E-409C-BE32-E72D297353CC}">
              <c16:uniqueId val="{0000001A-7D60-4B78-86F4-FF4CD6F2A7AF}"/>
            </c:ext>
          </c:extLst>
        </c:ser>
        <c:ser>
          <c:idx val="16"/>
          <c:order val="16"/>
          <c:tx>
            <c:strRef>
              <c:f>'El Salvador Total'!$A$18</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0.27600000000000002</c:v>
                </c:pt>
              </c:numCache>
            </c:numRef>
          </c:xVal>
          <c:yVal>
            <c:numRef>
              <c:f>'El Salvador Total'!$C$18</c:f>
              <c:numCache>
                <c:formatCode>General</c:formatCode>
                <c:ptCount val="1"/>
                <c:pt idx="0">
                  <c:v>-0.73199999999999998</c:v>
                </c:pt>
              </c:numCache>
            </c:numRef>
          </c:yVal>
          <c:smooth val="0"/>
          <c:extLst>
            <c:ext xmlns:c16="http://schemas.microsoft.com/office/drawing/2014/chart" uri="{C3380CC4-5D6E-409C-BE32-E72D297353CC}">
              <c16:uniqueId val="{0000001B-7D60-4B78-86F4-FF4CD6F2A7AF}"/>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C-7D60-4B78-86F4-FF4CD6F2A7AF}"/>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D-7D60-4B78-86F4-FF4CD6F2A7AF}"/>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E-7D60-4B78-86F4-FF4CD6F2A7AF}"/>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F-7D60-4B78-86F4-FF4CD6F2A7AF}"/>
            </c:ext>
          </c:extLst>
        </c:ser>
        <c:dLbls>
          <c:dLblPos val="t"/>
          <c:showLegendKey val="0"/>
          <c:showVal val="1"/>
          <c:showCatName val="0"/>
          <c:showSerName val="0"/>
          <c:showPercent val="0"/>
          <c:showBubbleSize val="0"/>
        </c:dLbls>
        <c:axId val="736177272"/>
        <c:axId val="736173664"/>
      </c:scatterChart>
      <c:valAx>
        <c:axId val="736177272"/>
        <c:scaling>
          <c:orientation val="minMax"/>
          <c:max val="0.72000000000000008"/>
          <c:min val="-0.39800000000000008"/>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34000000000000008"/>
          <c:min val="-0.78"/>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72455360390545E-2"/>
          <c:y val="2.6157977331126101E-2"/>
          <c:w val="0.97475049850595064"/>
          <c:h val="0.94768404533774775"/>
        </c:manualLayout>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1624509587224402E-2"/>
                  <c:y val="-4.41616682716729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-7.8E-2</c:v>
                </c:pt>
              </c:numCache>
            </c:numRef>
          </c:xVal>
          <c:yVal>
            <c:numRef>
              <c:f>'El Salvador Total'!$C$2</c:f>
              <c:numCache>
                <c:formatCode>General</c:formatCode>
                <c:ptCount val="1"/>
                <c:pt idx="0">
                  <c:v>0.153</c:v>
                </c:pt>
              </c:numCache>
            </c:numRef>
          </c:yVal>
          <c:smooth val="0"/>
          <c:extLst>
            <c:ext xmlns:c16="http://schemas.microsoft.com/office/drawing/2014/chart" uri="{C3380CC4-5D6E-409C-BE32-E72D297353CC}">
              <c16:uniqueId val="{00000001-CE20-4FD1-8D62-99AFD6214BF8}"/>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165491616605758"/>
                  <c:y val="4.74144479412281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5.1999999999999998E-2</c:v>
                </c:pt>
              </c:numCache>
            </c:numRef>
          </c:xVal>
          <c:yVal>
            <c:numRef>
              <c:f>'El Salvador Total'!$C$3</c:f>
              <c:numCache>
                <c:formatCode>General</c:formatCode>
                <c:ptCount val="1"/>
                <c:pt idx="0">
                  <c:v>-0.55900000000000005</c:v>
                </c:pt>
              </c:numCache>
            </c:numRef>
          </c:yVal>
          <c:smooth val="0"/>
          <c:extLst>
            <c:ext xmlns:c16="http://schemas.microsoft.com/office/drawing/2014/chart" uri="{C3380CC4-5D6E-409C-BE32-E72D297353CC}">
              <c16:uniqueId val="{00000003-CE20-4FD1-8D62-99AFD6214BF8}"/>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5235643186769213E-2"/>
                  <c:y val="3.79365568874216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0.47099999999999997</c:v>
                </c:pt>
              </c:numCache>
            </c:numRef>
          </c:xVal>
          <c:yVal>
            <c:numRef>
              <c:f>'El Salvador Total'!$C$4</c:f>
              <c:numCache>
                <c:formatCode>General</c:formatCode>
                <c:ptCount val="1"/>
                <c:pt idx="0">
                  <c:v>0.42199999999999999</c:v>
                </c:pt>
              </c:numCache>
            </c:numRef>
          </c:yVal>
          <c:smooth val="0"/>
          <c:extLst>
            <c:ext xmlns:c16="http://schemas.microsoft.com/office/drawing/2014/chart" uri="{C3380CC4-5D6E-409C-BE32-E72D297353CC}">
              <c16:uniqueId val="{00000005-CE20-4FD1-8D62-99AFD6214BF8}"/>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460347483386525E-2"/>
                  <c:y val="3.30989226545871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-0.308</c:v>
                </c:pt>
              </c:numCache>
            </c:numRef>
          </c:xVal>
          <c:yVal>
            <c:numRef>
              <c:f>'El Salvador Total'!$C$5</c:f>
              <c:numCache>
                <c:formatCode>General</c:formatCode>
                <c:ptCount val="1"/>
                <c:pt idx="0">
                  <c:v>0.438</c:v>
                </c:pt>
              </c:numCache>
            </c:numRef>
          </c:yVal>
          <c:smooth val="0"/>
          <c:extLst>
            <c:ext xmlns:c16="http://schemas.microsoft.com/office/drawing/2014/chart" uri="{C3380CC4-5D6E-409C-BE32-E72D297353CC}">
              <c16:uniqueId val="{00000007-CE20-4FD1-8D62-99AFD6214BF8}"/>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0.107</c:v>
                </c:pt>
              </c:numCache>
            </c:numRef>
          </c:xVal>
          <c:yVal>
            <c:numRef>
              <c:f>'El Salvador Total'!$C$6</c:f>
              <c:numCache>
                <c:formatCode>General</c:formatCode>
                <c:ptCount val="1"/>
                <c:pt idx="0">
                  <c:v>6.2E-2</c:v>
                </c:pt>
              </c:numCache>
            </c:numRef>
          </c:yVal>
          <c:smooth val="0"/>
          <c:extLst>
            <c:ext xmlns:c16="http://schemas.microsoft.com/office/drawing/2014/chart" uri="{C3380CC4-5D6E-409C-BE32-E72D297353CC}">
              <c16:uniqueId val="{00000009-CE20-4FD1-8D62-99AFD6214BF8}"/>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-7.5999999999999998E-2</c:v>
                </c:pt>
              </c:numCache>
            </c:numRef>
          </c:xVal>
          <c:yVal>
            <c:numRef>
              <c:f>'El Salvador Total'!$C$7</c:f>
              <c:numCache>
                <c:formatCode>General</c:formatCode>
                <c:ptCount val="1"/>
                <c:pt idx="0">
                  <c:v>-0.876</c:v>
                </c:pt>
              </c:numCache>
            </c:numRef>
          </c:yVal>
          <c:smooth val="0"/>
          <c:extLst>
            <c:ext xmlns:c16="http://schemas.microsoft.com/office/drawing/2014/chart" uri="{C3380CC4-5D6E-409C-BE32-E72D297353CC}">
              <c16:uniqueId val="{0000000A-CE20-4FD1-8D62-99AFD6214BF8}"/>
            </c:ext>
          </c:extLst>
        </c:ser>
        <c:ser>
          <c:idx val="6"/>
          <c:order val="6"/>
          <c:tx>
            <c:strRef>
              <c:f>'El Salvador Total'!$A$8</c:f>
              <c:strCache>
                <c:ptCount val="1"/>
                <c:pt idx="0">
                  <c:v>Aliss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7803370184893406E-3"/>
                  <c:y val="-5.528751586658270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CE20-4FD1-8D62-99AFD6214BF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-0.20200000000000001</c:v>
                </c:pt>
              </c:numCache>
            </c:numRef>
          </c:xVal>
          <c:yVal>
            <c:numRef>
              <c:f>'El Salvador Total'!$C$8</c:f>
              <c:numCache>
                <c:formatCode>General</c:formatCode>
                <c:ptCount val="1"/>
                <c:pt idx="0">
                  <c:v>9.9000000000000005E-2</c:v>
                </c:pt>
              </c:numCache>
            </c:numRef>
          </c:yVal>
          <c:smooth val="0"/>
          <c:extLst>
            <c:ext xmlns:c16="http://schemas.microsoft.com/office/drawing/2014/chart" uri="{C3380CC4-5D6E-409C-BE32-E72D297353CC}">
              <c16:uniqueId val="{0000000B-CE20-4FD1-8D62-99AFD6214BF8}"/>
            </c:ext>
          </c:extLst>
        </c:ser>
        <c:ser>
          <c:idx val="7"/>
          <c:order val="7"/>
          <c:tx>
            <c:strRef>
              <c:f>'El Salvador Total'!$A$9</c:f>
              <c:strCache>
                <c:ptCount val="1"/>
                <c:pt idx="0">
                  <c:v>Almacenes SIMAN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-0.28399999999999997</c:v>
                </c:pt>
              </c:numCache>
            </c:numRef>
          </c:xVal>
          <c:yVal>
            <c:numRef>
              <c:f>'El Salvador Total'!$C$9</c:f>
              <c:numCache>
                <c:formatCode>General</c:formatCode>
                <c:ptCount val="1"/>
                <c:pt idx="0">
                  <c:v>0.14899999999999999</c:v>
                </c:pt>
              </c:numCache>
            </c:numRef>
          </c:yVal>
          <c:smooth val="0"/>
          <c:extLst>
            <c:ext xmlns:c16="http://schemas.microsoft.com/office/drawing/2014/chart" uri="{C3380CC4-5D6E-409C-BE32-E72D297353CC}">
              <c16:uniqueId val="{0000000C-CE20-4FD1-8D62-99AFD6214BF8}"/>
            </c:ext>
          </c:extLst>
        </c:ser>
        <c:ser>
          <c:idx val="8"/>
          <c:order val="8"/>
          <c:tx>
            <c:strRef>
              <c:f>'El Salvador Total'!$A$10</c:f>
              <c:strCache>
                <c:ptCount val="1"/>
                <c:pt idx="0">
                  <c:v>Bershka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7.6999999999999999E-2</c:v>
                </c:pt>
              </c:numCache>
            </c:numRef>
          </c:xVal>
          <c:yVal>
            <c:numRef>
              <c:f>'El Salvador Total'!$C$10</c:f>
              <c:numCache>
                <c:formatCode>General</c:formatCode>
                <c:ptCount val="1"/>
                <c:pt idx="0">
                  <c:v>-1.0609999999999999</c:v>
                </c:pt>
              </c:numCache>
            </c:numRef>
          </c:yVal>
          <c:smooth val="0"/>
          <c:extLst>
            <c:ext xmlns:c16="http://schemas.microsoft.com/office/drawing/2014/chart" uri="{C3380CC4-5D6E-409C-BE32-E72D297353CC}">
              <c16:uniqueId val="{0000000D-CE20-4FD1-8D62-99AFD6214BF8}"/>
            </c:ext>
          </c:extLst>
        </c:ser>
        <c:ser>
          <c:idx val="9"/>
          <c:order val="9"/>
          <c:tx>
            <c:strRef>
              <c:f>'El Salvador Total'!$A$11</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0.20899999999999999</c:v>
                </c:pt>
              </c:numCache>
            </c:numRef>
          </c:xVal>
          <c:yVal>
            <c:numRef>
              <c:f>'El Salvador Total'!$C$11</c:f>
              <c:numCache>
                <c:formatCode>General</c:formatCode>
                <c:ptCount val="1"/>
                <c:pt idx="0">
                  <c:v>0.35</c:v>
                </c:pt>
              </c:numCache>
            </c:numRef>
          </c:yVal>
          <c:smooth val="0"/>
          <c:extLst>
            <c:ext xmlns:c16="http://schemas.microsoft.com/office/drawing/2014/chart" uri="{C3380CC4-5D6E-409C-BE32-E72D297353CC}">
              <c16:uniqueId val="{0000000E-CE20-4FD1-8D62-99AFD6214BF8}"/>
            </c:ext>
          </c:extLst>
        </c:ser>
        <c:ser>
          <c:idx val="10"/>
          <c:order val="10"/>
          <c:tx>
            <c:strRef>
              <c:f>'El Salvador Total'!$A$12</c:f>
              <c:strCache>
                <c:ptCount val="1"/>
                <c:pt idx="0">
                  <c:v>Ekono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-8.0000000000000002E-3</c:v>
                </c:pt>
              </c:numCache>
            </c:numRef>
          </c:xVal>
          <c:yVal>
            <c:numRef>
              <c:f>'El Salvador Total'!$C$12</c:f>
              <c:numCache>
                <c:formatCode>General</c:formatCode>
                <c:ptCount val="1"/>
                <c:pt idx="0">
                  <c:v>-0.36099999999999999</c:v>
                </c:pt>
              </c:numCache>
            </c:numRef>
          </c:yVal>
          <c:smooth val="0"/>
          <c:extLst>
            <c:ext xmlns:c16="http://schemas.microsoft.com/office/drawing/2014/chart" uri="{C3380CC4-5D6E-409C-BE32-E72D297353CC}">
              <c16:uniqueId val="{0000000F-CE20-4FD1-8D62-99AFD6214BF8}"/>
            </c:ext>
          </c:extLst>
        </c:ser>
        <c:ser>
          <c:idx val="11"/>
          <c:order val="11"/>
          <c:tx>
            <c:strRef>
              <c:f>'El Salvador Total'!$A$13</c:f>
              <c:strCache>
                <c:ptCount val="1"/>
                <c:pt idx="0">
                  <c:v>EPK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7.5999999999999998E-2</c:v>
                </c:pt>
              </c:numCache>
            </c:numRef>
          </c:xVal>
          <c:yVal>
            <c:numRef>
              <c:f>'El Salvador Total'!$C$13</c:f>
              <c:numCache>
                <c:formatCode>General</c:formatCode>
                <c:ptCount val="1"/>
                <c:pt idx="0">
                  <c:v>-1.2969999999999999</c:v>
                </c:pt>
              </c:numCache>
            </c:numRef>
          </c:yVal>
          <c:smooth val="0"/>
          <c:extLst>
            <c:ext xmlns:c16="http://schemas.microsoft.com/office/drawing/2014/chart" uri="{C3380CC4-5D6E-409C-BE32-E72D297353CC}">
              <c16:uniqueId val="{00000010-CE20-4FD1-8D62-99AFD6214BF8}"/>
            </c:ext>
          </c:extLst>
        </c:ser>
        <c:ser>
          <c:idx val="12"/>
          <c:order val="12"/>
          <c:tx>
            <c:strRef>
              <c:f>'El Salvador Total'!$A$14</c:f>
              <c:strCache>
                <c:ptCount val="1"/>
                <c:pt idx="0">
                  <c:v>Gollo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0.43</c:v>
                </c:pt>
              </c:numCache>
            </c:numRef>
          </c:xVal>
          <c:yVal>
            <c:numRef>
              <c:f>'El Salvador Total'!$C$14</c:f>
              <c:numCache>
                <c:formatCode>General</c:formatCode>
                <c:ptCount val="1"/>
                <c:pt idx="0">
                  <c:v>0.16500000000000001</c:v>
                </c:pt>
              </c:numCache>
            </c:numRef>
          </c:yVal>
          <c:smooth val="0"/>
          <c:extLst>
            <c:ext xmlns:c16="http://schemas.microsoft.com/office/drawing/2014/chart" uri="{C3380CC4-5D6E-409C-BE32-E72D297353CC}">
              <c16:uniqueId val="{00000011-CE20-4FD1-8D62-99AFD6214BF8}"/>
            </c:ext>
          </c:extLst>
        </c:ser>
        <c:ser>
          <c:idx val="13"/>
          <c:order val="13"/>
          <c:tx>
            <c:strRef>
              <c:f>'El Salvador Total'!$A$15</c:f>
              <c:strCache>
                <c:ptCount val="1"/>
                <c:pt idx="0">
                  <c:v>Monge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7032600685098322E-2"/>
                  <c:y val="6.242712700212871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CE20-4FD1-8D62-99AFD6214BF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Total'!$B$15</c:f>
              <c:numCache>
                <c:formatCode>General</c:formatCode>
                <c:ptCount val="1"/>
                <c:pt idx="0">
                  <c:v>0.54600000000000004</c:v>
                </c:pt>
              </c:numCache>
            </c:numRef>
          </c:xVal>
          <c:yVal>
            <c:numRef>
              <c:f>'El Salvador Total'!$C$15</c:f>
              <c:numCache>
                <c:formatCode>General</c:formatCode>
                <c:ptCount val="1"/>
                <c:pt idx="0">
                  <c:v>-6.9000000000000006E-2</c:v>
                </c:pt>
              </c:numCache>
            </c:numRef>
          </c:yVal>
          <c:smooth val="0"/>
          <c:extLst>
            <c:ext xmlns:c16="http://schemas.microsoft.com/office/drawing/2014/chart" uri="{C3380CC4-5D6E-409C-BE32-E72D297353CC}">
              <c16:uniqueId val="{00000013-CE20-4FD1-8D62-99AFD6214BF8}"/>
            </c:ext>
          </c:extLst>
        </c:ser>
        <c:ser>
          <c:idx val="14"/>
          <c:order val="14"/>
          <c:tx>
            <c:strRef>
              <c:f>'El Salvador Total'!$A$16</c:f>
              <c:strCache>
                <c:ptCount val="1"/>
                <c:pt idx="0">
                  <c:v>Pull &amp; Bear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9.4430334104042585E-2"/>
                  <c:y val="-7.669511463728884E-4"/>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4AD-324A-92DB-E77736B47A3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Total'!$B$16</c:f>
              <c:numCache>
                <c:formatCode>General</c:formatCode>
                <c:ptCount val="1"/>
                <c:pt idx="0">
                  <c:v>7.2999999999999995E-2</c:v>
                </c:pt>
              </c:numCache>
            </c:numRef>
          </c:xVal>
          <c:yVal>
            <c:numRef>
              <c:f>'El Salvador Total'!$C$16</c:f>
              <c:numCache>
                <c:formatCode>General</c:formatCode>
                <c:ptCount val="1"/>
                <c:pt idx="0">
                  <c:v>-1.163</c:v>
                </c:pt>
              </c:numCache>
            </c:numRef>
          </c:yVal>
          <c:smooth val="0"/>
          <c:extLst>
            <c:ext xmlns:c16="http://schemas.microsoft.com/office/drawing/2014/chart" uri="{C3380CC4-5D6E-409C-BE32-E72D297353CC}">
              <c16:uniqueId val="{00000014-CE20-4FD1-8D62-99AFD6214BF8}"/>
            </c:ext>
          </c:extLst>
        </c:ser>
        <c:ser>
          <c:idx val="15"/>
          <c:order val="15"/>
          <c:tx>
            <c:strRef>
              <c:f>'El Salvador Total'!$A$17</c:f>
              <c:strCache>
                <c:ptCount val="1"/>
                <c:pt idx="0">
                  <c:v>Stradivarius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0.26400000000000001</c:v>
                </c:pt>
              </c:numCache>
            </c:numRef>
          </c:xVal>
          <c:yVal>
            <c:numRef>
              <c:f>'El Salvador Total'!$C$17</c:f>
              <c:numCache>
                <c:formatCode>General</c:formatCode>
                <c:ptCount val="1"/>
                <c:pt idx="0">
                  <c:v>-1.2270000000000001</c:v>
                </c:pt>
              </c:numCache>
            </c:numRef>
          </c:yVal>
          <c:smooth val="0"/>
          <c:extLst>
            <c:ext xmlns:c16="http://schemas.microsoft.com/office/drawing/2014/chart" uri="{C3380CC4-5D6E-409C-BE32-E72D297353CC}">
              <c16:uniqueId val="{00000015-CE20-4FD1-8D62-99AFD6214BF8}"/>
            </c:ext>
          </c:extLst>
        </c:ser>
        <c:ser>
          <c:idx val="16"/>
          <c:order val="16"/>
          <c:tx>
            <c:strRef>
              <c:f>'El Salvador Total'!$A$18</c:f>
              <c:strCache>
                <c:ptCount val="1"/>
                <c:pt idx="0">
                  <c:v>Universal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0.35299999999999998</c:v>
                </c:pt>
              </c:numCache>
            </c:numRef>
          </c:xVal>
          <c:yVal>
            <c:numRef>
              <c:f>'El Salvador Total'!$C$18</c:f>
              <c:numCache>
                <c:formatCode>General</c:formatCode>
                <c:ptCount val="1"/>
                <c:pt idx="0">
                  <c:v>0.32500000000000001</c:v>
                </c:pt>
              </c:numCache>
            </c:numRef>
          </c:yVal>
          <c:smooth val="0"/>
          <c:extLst>
            <c:ext xmlns:c16="http://schemas.microsoft.com/office/drawing/2014/chart" uri="{C3380CC4-5D6E-409C-BE32-E72D297353CC}">
              <c16:uniqueId val="{00000016-CE20-4FD1-8D62-99AFD6214BF8}"/>
            </c:ext>
          </c:extLst>
        </c:ser>
        <c:ser>
          <c:idx val="17"/>
          <c:order val="17"/>
          <c:tx>
            <c:strRef>
              <c:f>'El Salvador Total'!$A$19</c:f>
              <c:strCache>
                <c:ptCount val="1"/>
                <c:pt idx="0">
                  <c:v>Victoria´s Secret</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0.34599999999999997</c:v>
                </c:pt>
              </c:numCache>
            </c:numRef>
          </c:xVal>
          <c:yVal>
            <c:numRef>
              <c:f>'El Salvador Total'!$C$19</c:f>
              <c:numCache>
                <c:formatCode>General</c:formatCode>
                <c:ptCount val="1"/>
                <c:pt idx="0">
                  <c:v>-0.28000000000000003</c:v>
                </c:pt>
              </c:numCache>
            </c:numRef>
          </c:yVal>
          <c:smooth val="0"/>
          <c:extLst>
            <c:ext xmlns:c16="http://schemas.microsoft.com/office/drawing/2014/chart" uri="{C3380CC4-5D6E-409C-BE32-E72D297353CC}">
              <c16:uniqueId val="{00000017-CE20-4FD1-8D62-99AFD6214BF8}"/>
            </c:ext>
          </c:extLst>
        </c:ser>
        <c:ser>
          <c:idx val="18"/>
          <c:order val="18"/>
          <c:tx>
            <c:strRef>
              <c:f>'El Salvador Total'!$A$20</c:f>
              <c:strCache>
                <c:ptCount val="1"/>
                <c:pt idx="0">
                  <c:v>Yamuni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5478021230727942E-3"/>
                  <c:y val="-7.10366030056021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4AD-324A-92DB-E77736B47A3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Total'!$B$20</c:f>
              <c:numCache>
                <c:formatCode>General</c:formatCode>
                <c:ptCount val="1"/>
                <c:pt idx="0">
                  <c:v>0.39700000000000002</c:v>
                </c:pt>
              </c:numCache>
            </c:numRef>
          </c:xVal>
          <c:yVal>
            <c:numRef>
              <c:f>'El Salvador Total'!$C$20</c:f>
              <c:numCache>
                <c:formatCode>General</c:formatCode>
                <c:ptCount val="1"/>
                <c:pt idx="0">
                  <c:v>0.41899999999999998</c:v>
                </c:pt>
              </c:numCache>
            </c:numRef>
          </c:yVal>
          <c:smooth val="0"/>
          <c:extLst>
            <c:ext xmlns:c16="http://schemas.microsoft.com/office/drawing/2014/chart" uri="{C3380CC4-5D6E-409C-BE32-E72D297353CC}">
              <c16:uniqueId val="{00000018-CE20-4FD1-8D62-99AFD6214BF8}"/>
            </c:ext>
          </c:extLst>
        </c:ser>
        <c:ser>
          <c:idx val="19"/>
          <c:order val="19"/>
          <c:tx>
            <c:strRef>
              <c:f>'El Salvador Total'!$A$21</c:f>
              <c:strCache>
                <c:ptCount val="1"/>
                <c:pt idx="0">
                  <c:v>Zara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0.06</c:v>
                </c:pt>
              </c:numCache>
            </c:numRef>
          </c:xVal>
          <c:yVal>
            <c:numRef>
              <c:f>'El Salvador Total'!$C$21</c:f>
              <c:numCache>
                <c:formatCode>General</c:formatCode>
                <c:ptCount val="1"/>
                <c:pt idx="0">
                  <c:v>-0.442</c:v>
                </c:pt>
              </c:numCache>
            </c:numRef>
          </c:yVal>
          <c:smooth val="0"/>
          <c:extLst>
            <c:ext xmlns:c16="http://schemas.microsoft.com/office/drawing/2014/chart" uri="{C3380CC4-5D6E-409C-BE32-E72D297353CC}">
              <c16:uniqueId val="{00000019-CE20-4FD1-8D62-99AFD6214BF8}"/>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A-CE20-4FD1-8D62-99AFD6214BF8}"/>
            </c:ext>
          </c:extLst>
        </c:ser>
        <c:dLbls>
          <c:dLblPos val="t"/>
          <c:showLegendKey val="0"/>
          <c:showVal val="1"/>
          <c:showCatName val="0"/>
          <c:showSerName val="0"/>
          <c:showPercent val="0"/>
          <c:showBubbleSize val="0"/>
        </c:dLbls>
        <c:axId val="736177272"/>
        <c:axId val="736173664"/>
      </c:scatterChart>
      <c:valAx>
        <c:axId val="736177272"/>
        <c:scaling>
          <c:orientation val="minMax"/>
          <c:max val="0.55000000000000004"/>
          <c:min val="-0.31200000000000006"/>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44000000000000006"/>
          <c:min val="-1.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1624509587224402E-2"/>
                  <c:y val="-4.41616682716729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4.2999999999999997E-2</c:v>
                </c:pt>
              </c:numCache>
            </c:numRef>
          </c:xVal>
          <c:yVal>
            <c:numRef>
              <c:f>'El Salvador Total'!$C$2</c:f>
              <c:numCache>
                <c:formatCode>General</c:formatCode>
                <c:ptCount val="1"/>
                <c:pt idx="0">
                  <c:v>-0.254</c:v>
                </c:pt>
              </c:numCache>
            </c:numRef>
          </c:yVal>
          <c:smooth val="0"/>
          <c:extLst>
            <c:ext xmlns:c16="http://schemas.microsoft.com/office/drawing/2014/chart" uri="{C3380CC4-5D6E-409C-BE32-E72D297353CC}">
              <c16:uniqueId val="{00000001-B468-43BF-BEA9-0B820E0D64FF}"/>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165491616605758"/>
                  <c:y val="4.74144479412281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5.5E-2</c:v>
                </c:pt>
              </c:numCache>
            </c:numRef>
          </c:xVal>
          <c:yVal>
            <c:numRef>
              <c:f>'El Salvador Total'!$C$3</c:f>
              <c:numCache>
                <c:formatCode>General</c:formatCode>
                <c:ptCount val="1"/>
                <c:pt idx="0">
                  <c:v>-0.70299999999999996</c:v>
                </c:pt>
              </c:numCache>
            </c:numRef>
          </c:yVal>
          <c:smooth val="0"/>
          <c:extLst>
            <c:ext xmlns:c16="http://schemas.microsoft.com/office/drawing/2014/chart" uri="{C3380CC4-5D6E-409C-BE32-E72D297353CC}">
              <c16:uniqueId val="{00000003-B468-43BF-BEA9-0B820E0D64FF}"/>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554872600703224E-2"/>
                  <c:y val="3.56252690163261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0.53400000000000003</c:v>
                </c:pt>
              </c:numCache>
            </c:numRef>
          </c:xVal>
          <c:yVal>
            <c:numRef>
              <c:f>'El Salvador Total'!$C$4</c:f>
              <c:numCache>
                <c:formatCode>General</c:formatCode>
                <c:ptCount val="1"/>
                <c:pt idx="0">
                  <c:v>0.42899999999999999</c:v>
                </c:pt>
              </c:numCache>
            </c:numRef>
          </c:yVal>
          <c:smooth val="0"/>
          <c:extLst>
            <c:ext xmlns:c16="http://schemas.microsoft.com/office/drawing/2014/chart" uri="{C3380CC4-5D6E-409C-BE32-E72D297353CC}">
              <c16:uniqueId val="{00000005-B468-43BF-BEA9-0B820E0D64FF}"/>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0089025070044868E-2"/>
                  <c:y val="3.81985858307416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-0.47699999999999998</c:v>
                </c:pt>
              </c:numCache>
            </c:numRef>
          </c:xVal>
          <c:yVal>
            <c:numRef>
              <c:f>'El Salvador Total'!$C$5</c:f>
              <c:numCache>
                <c:formatCode>General</c:formatCode>
                <c:ptCount val="1"/>
                <c:pt idx="0">
                  <c:v>0.41599999999999998</c:v>
                </c:pt>
              </c:numCache>
            </c:numRef>
          </c:yVal>
          <c:smooth val="0"/>
          <c:extLst>
            <c:ext xmlns:c16="http://schemas.microsoft.com/office/drawing/2014/chart" uri="{C3380CC4-5D6E-409C-BE32-E72D297353CC}">
              <c16:uniqueId val="{00000007-B468-43BF-BEA9-0B820E0D64FF}"/>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1.4E-2</c:v>
                </c:pt>
              </c:numCache>
            </c:numRef>
          </c:xVal>
          <c:yVal>
            <c:numRef>
              <c:f>'El Salvador Total'!$C$6</c:f>
              <c:numCache>
                <c:formatCode>General</c:formatCode>
                <c:ptCount val="1"/>
                <c:pt idx="0">
                  <c:v>0.60599999999999998</c:v>
                </c:pt>
              </c:numCache>
            </c:numRef>
          </c:yVal>
          <c:smooth val="0"/>
          <c:extLst>
            <c:ext xmlns:c16="http://schemas.microsoft.com/office/drawing/2014/chart" uri="{C3380CC4-5D6E-409C-BE32-E72D297353CC}">
              <c16:uniqueId val="{00000009-B468-43BF-BEA9-0B820E0D64FF}"/>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057428194933786"/>
                  <c:y val="5.43411053866403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-0.224</c:v>
                </c:pt>
              </c:numCache>
            </c:numRef>
          </c:xVal>
          <c:yVal>
            <c:numRef>
              <c:f>'El Salvador Total'!$C$7</c:f>
              <c:numCache>
                <c:formatCode>General</c:formatCode>
                <c:ptCount val="1"/>
                <c:pt idx="0">
                  <c:v>-0.26200000000000001</c:v>
                </c:pt>
              </c:numCache>
            </c:numRef>
          </c:yVal>
          <c:smooth val="0"/>
          <c:extLst>
            <c:ext xmlns:c16="http://schemas.microsoft.com/office/drawing/2014/chart" uri="{C3380CC4-5D6E-409C-BE32-E72D297353CC}">
              <c16:uniqueId val="{0000000B-B468-43BF-BEA9-0B820E0D64FF}"/>
            </c:ext>
          </c:extLst>
        </c:ser>
        <c:ser>
          <c:idx val="6"/>
          <c:order val="6"/>
          <c:tx>
            <c:strRef>
              <c:f>'El Salvador Total'!$A$8</c:f>
              <c:strCache>
                <c:ptCount val="1"/>
                <c:pt idx="0">
                  <c:v>Aliss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-0.28199999999999997</c:v>
                </c:pt>
              </c:numCache>
            </c:numRef>
          </c:xVal>
          <c:yVal>
            <c:numRef>
              <c:f>'El Salvador Total'!$C$8</c:f>
              <c:numCache>
                <c:formatCode>General</c:formatCode>
                <c:ptCount val="1"/>
                <c:pt idx="0">
                  <c:v>1.2E-2</c:v>
                </c:pt>
              </c:numCache>
            </c:numRef>
          </c:yVal>
          <c:smooth val="0"/>
          <c:extLst>
            <c:ext xmlns:c16="http://schemas.microsoft.com/office/drawing/2014/chart" uri="{C3380CC4-5D6E-409C-BE32-E72D297353CC}">
              <c16:uniqueId val="{0000000C-B468-43BF-BEA9-0B820E0D64FF}"/>
            </c:ext>
          </c:extLst>
        </c:ser>
        <c:ser>
          <c:idx val="7"/>
          <c:order val="7"/>
          <c:tx>
            <c:strRef>
              <c:f>'El Salvador Total'!$A$9</c:f>
              <c:strCache>
                <c:ptCount val="1"/>
                <c:pt idx="0">
                  <c:v>Almacenes SIMAN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12091460615357834"/>
                  <c:y val="-2.8224288199163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B468-43BF-BEA9-0B820E0D64FF}"/>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-0.36799999999999999</c:v>
                </c:pt>
              </c:numCache>
            </c:numRef>
          </c:xVal>
          <c:yVal>
            <c:numRef>
              <c:f>'El Salvador Total'!$C$9</c:f>
              <c:numCache>
                <c:formatCode>General</c:formatCode>
                <c:ptCount val="1"/>
                <c:pt idx="0">
                  <c:v>0.14899999999999999</c:v>
                </c:pt>
              </c:numCache>
            </c:numRef>
          </c:yVal>
          <c:smooth val="0"/>
          <c:extLst>
            <c:ext xmlns:c16="http://schemas.microsoft.com/office/drawing/2014/chart" uri="{C3380CC4-5D6E-409C-BE32-E72D297353CC}">
              <c16:uniqueId val="{0000000D-B468-43BF-BEA9-0B820E0D64FF}"/>
            </c:ext>
          </c:extLst>
        </c:ser>
        <c:ser>
          <c:idx val="8"/>
          <c:order val="8"/>
          <c:tx>
            <c:strRef>
              <c:f>'El Salvador Total'!$A$10</c:f>
              <c:strCache>
                <c:ptCount val="1"/>
                <c:pt idx="0">
                  <c:v>Bershka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0.05</c:v>
                </c:pt>
              </c:numCache>
            </c:numRef>
          </c:xVal>
          <c:yVal>
            <c:numRef>
              <c:f>'El Salvador Total'!$C$10</c:f>
              <c:numCache>
                <c:formatCode>General</c:formatCode>
                <c:ptCount val="1"/>
                <c:pt idx="0">
                  <c:v>-1.026</c:v>
                </c:pt>
              </c:numCache>
            </c:numRef>
          </c:yVal>
          <c:smooth val="0"/>
          <c:extLst>
            <c:ext xmlns:c16="http://schemas.microsoft.com/office/drawing/2014/chart" uri="{C3380CC4-5D6E-409C-BE32-E72D297353CC}">
              <c16:uniqueId val="{0000000E-B468-43BF-BEA9-0B820E0D64FF}"/>
            </c:ext>
          </c:extLst>
        </c:ser>
        <c:ser>
          <c:idx val="9"/>
          <c:order val="9"/>
          <c:tx>
            <c:strRef>
              <c:f>'El Salvador Total'!$A$11</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1088996472120981E-2"/>
                  <c:y val="9.4227901006611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0.34799999999999998</c:v>
                </c:pt>
              </c:numCache>
            </c:numRef>
          </c:xVal>
          <c:yVal>
            <c:numRef>
              <c:f>'El Salvador Total'!$C$11</c:f>
              <c:numCache>
                <c:formatCode>General</c:formatCode>
                <c:ptCount val="1"/>
                <c:pt idx="0">
                  <c:v>-0.151</c:v>
                </c:pt>
              </c:numCache>
            </c:numRef>
          </c:yVal>
          <c:smooth val="0"/>
          <c:extLst>
            <c:ext xmlns:c16="http://schemas.microsoft.com/office/drawing/2014/chart" uri="{C3380CC4-5D6E-409C-BE32-E72D297353CC}">
              <c16:uniqueId val="{00000010-B468-43BF-BEA9-0B820E0D64FF}"/>
            </c:ext>
          </c:extLst>
        </c:ser>
        <c:ser>
          <c:idx val="10"/>
          <c:order val="10"/>
          <c:tx>
            <c:strRef>
              <c:f>'El Salvador Total'!$A$12</c:f>
              <c:strCache>
                <c:ptCount val="1"/>
                <c:pt idx="0">
                  <c:v>Ekono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0.26400000000000001</c:v>
                </c:pt>
              </c:numCache>
            </c:numRef>
          </c:xVal>
          <c:yVal>
            <c:numRef>
              <c:f>'El Salvador Total'!$C$12</c:f>
              <c:numCache>
                <c:formatCode>General</c:formatCode>
                <c:ptCount val="1"/>
                <c:pt idx="0">
                  <c:v>-0.61799999999999999</c:v>
                </c:pt>
              </c:numCache>
            </c:numRef>
          </c:yVal>
          <c:smooth val="0"/>
          <c:extLst>
            <c:ext xmlns:c16="http://schemas.microsoft.com/office/drawing/2014/chart" uri="{C3380CC4-5D6E-409C-BE32-E72D297353CC}">
              <c16:uniqueId val="{00000011-B468-43BF-BEA9-0B820E0D64FF}"/>
            </c:ext>
          </c:extLst>
        </c:ser>
        <c:ser>
          <c:idx val="11"/>
          <c:order val="11"/>
          <c:tx>
            <c:strRef>
              <c:f>'El Salvador Total'!$A$13</c:f>
              <c:strCache>
                <c:ptCount val="1"/>
                <c:pt idx="0">
                  <c:v>EPK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0.17299999999999999</c:v>
                </c:pt>
              </c:numCache>
            </c:numRef>
          </c:xVal>
          <c:yVal>
            <c:numRef>
              <c:f>'El Salvador Total'!$C$13</c:f>
              <c:numCache>
                <c:formatCode>General</c:formatCode>
                <c:ptCount val="1"/>
                <c:pt idx="0">
                  <c:v>-1.226</c:v>
                </c:pt>
              </c:numCache>
            </c:numRef>
          </c:yVal>
          <c:smooth val="0"/>
          <c:extLst>
            <c:ext xmlns:c16="http://schemas.microsoft.com/office/drawing/2014/chart" uri="{C3380CC4-5D6E-409C-BE32-E72D297353CC}">
              <c16:uniqueId val="{00000012-B468-43BF-BEA9-0B820E0D64FF}"/>
            </c:ext>
          </c:extLst>
        </c:ser>
        <c:ser>
          <c:idx val="12"/>
          <c:order val="12"/>
          <c:tx>
            <c:strRef>
              <c:f>'El Salvador Total'!$A$14</c:f>
              <c:strCache>
                <c:ptCount val="1"/>
                <c:pt idx="0">
                  <c:v>Gollo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8272404758445096E-2"/>
                  <c:y val="3.437249030386236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0.49099999999999999</c:v>
                </c:pt>
              </c:numCache>
            </c:numRef>
          </c:xVal>
          <c:yVal>
            <c:numRef>
              <c:f>'El Salvador Total'!$C$14</c:f>
              <c:numCache>
                <c:formatCode>General</c:formatCode>
                <c:ptCount val="1"/>
                <c:pt idx="0">
                  <c:v>0.67800000000000005</c:v>
                </c:pt>
              </c:numCache>
            </c:numRef>
          </c:yVal>
          <c:smooth val="0"/>
          <c:extLst>
            <c:ext xmlns:c16="http://schemas.microsoft.com/office/drawing/2014/chart" uri="{C3380CC4-5D6E-409C-BE32-E72D297353CC}">
              <c16:uniqueId val="{00000014-B468-43BF-BEA9-0B820E0D64FF}"/>
            </c:ext>
          </c:extLst>
        </c:ser>
        <c:ser>
          <c:idx val="13"/>
          <c:order val="13"/>
          <c:tx>
            <c:strRef>
              <c:f>'El Salvador Total'!$A$15</c:f>
              <c:strCache>
                <c:ptCount val="1"/>
                <c:pt idx="0">
                  <c:v>Monge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0.61199999999999999</c:v>
                </c:pt>
              </c:numCache>
            </c:numRef>
          </c:xVal>
          <c:yVal>
            <c:numRef>
              <c:f>'El Salvador Total'!$C$15</c:f>
              <c:numCache>
                <c:formatCode>General</c:formatCode>
                <c:ptCount val="1"/>
                <c:pt idx="0">
                  <c:v>7.6999999999999999E-2</c:v>
                </c:pt>
              </c:numCache>
            </c:numRef>
          </c:yVal>
          <c:smooth val="0"/>
          <c:extLst>
            <c:ext xmlns:c16="http://schemas.microsoft.com/office/drawing/2014/chart" uri="{C3380CC4-5D6E-409C-BE32-E72D297353CC}">
              <c16:uniqueId val="{00000016-B468-43BF-BEA9-0B820E0D64FF}"/>
            </c:ext>
          </c:extLst>
        </c:ser>
        <c:ser>
          <c:idx val="14"/>
          <c:order val="14"/>
          <c:tx>
            <c:strRef>
              <c:f>'El Salvador Total'!$A$16</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0.42299999999999999</c:v>
                </c:pt>
              </c:numCache>
            </c:numRef>
          </c:xVal>
          <c:yVal>
            <c:numRef>
              <c:f>'El Salvador Total'!$C$16</c:f>
              <c:numCache>
                <c:formatCode>General</c:formatCode>
                <c:ptCount val="1"/>
                <c:pt idx="0">
                  <c:v>-0.94199999999999995</c:v>
                </c:pt>
              </c:numCache>
            </c:numRef>
          </c:yVal>
          <c:smooth val="0"/>
          <c:extLst>
            <c:ext xmlns:c16="http://schemas.microsoft.com/office/drawing/2014/chart" uri="{C3380CC4-5D6E-409C-BE32-E72D297353CC}">
              <c16:uniqueId val="{00000017-B468-43BF-BEA9-0B820E0D64FF}"/>
            </c:ext>
          </c:extLst>
        </c:ser>
        <c:ser>
          <c:idx val="15"/>
          <c:order val="15"/>
          <c:tx>
            <c:strRef>
              <c:f>'El Salvador Total'!$A$17</c:f>
              <c:strCache>
                <c:ptCount val="1"/>
                <c:pt idx="0">
                  <c:v>Stradivarius </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-0.44500000000000001</c:v>
                </c:pt>
              </c:numCache>
            </c:numRef>
          </c:xVal>
          <c:yVal>
            <c:numRef>
              <c:f>'El Salvador Total'!$C$17</c:f>
              <c:numCache>
                <c:formatCode>General</c:formatCode>
                <c:ptCount val="1"/>
                <c:pt idx="0">
                  <c:v>-1.202</c:v>
                </c:pt>
              </c:numCache>
            </c:numRef>
          </c:yVal>
          <c:smooth val="0"/>
          <c:extLst>
            <c:ext xmlns:c16="http://schemas.microsoft.com/office/drawing/2014/chart" uri="{C3380CC4-5D6E-409C-BE32-E72D297353CC}">
              <c16:uniqueId val="{00000018-B468-43BF-BEA9-0B820E0D64FF}"/>
            </c:ext>
          </c:extLst>
        </c:ser>
        <c:ser>
          <c:idx val="16"/>
          <c:order val="16"/>
          <c:tx>
            <c:strRef>
              <c:f>'El Salvador Total'!$A$18</c:f>
              <c:strCache>
                <c:ptCount val="1"/>
                <c:pt idx="0">
                  <c:v>Universal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0.46600000000000003</c:v>
                </c:pt>
              </c:numCache>
            </c:numRef>
          </c:xVal>
          <c:yVal>
            <c:numRef>
              <c:f>'El Salvador Total'!$C$18</c:f>
              <c:numCache>
                <c:formatCode>General</c:formatCode>
                <c:ptCount val="1"/>
                <c:pt idx="0">
                  <c:v>0.42399999999999999</c:v>
                </c:pt>
              </c:numCache>
            </c:numRef>
          </c:yVal>
          <c:smooth val="0"/>
          <c:extLst>
            <c:ext xmlns:c16="http://schemas.microsoft.com/office/drawing/2014/chart" uri="{C3380CC4-5D6E-409C-BE32-E72D297353CC}">
              <c16:uniqueId val="{00000019-B468-43BF-BEA9-0B820E0D64FF}"/>
            </c:ext>
          </c:extLst>
        </c:ser>
        <c:ser>
          <c:idx val="17"/>
          <c:order val="17"/>
          <c:tx>
            <c:strRef>
              <c:f>'El Salvador Total'!$A$19</c:f>
              <c:strCache>
                <c:ptCount val="1"/>
                <c:pt idx="0">
                  <c:v>Victoria´s Secret</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0.38300000000000001</c:v>
                </c:pt>
              </c:numCache>
            </c:numRef>
          </c:xVal>
          <c:yVal>
            <c:numRef>
              <c:f>'El Salvador Total'!$C$19</c:f>
              <c:numCache>
                <c:formatCode>General</c:formatCode>
                <c:ptCount val="1"/>
                <c:pt idx="0">
                  <c:v>-0.45300000000000001</c:v>
                </c:pt>
              </c:numCache>
            </c:numRef>
          </c:yVal>
          <c:smooth val="0"/>
          <c:extLst>
            <c:ext xmlns:c16="http://schemas.microsoft.com/office/drawing/2014/chart" uri="{C3380CC4-5D6E-409C-BE32-E72D297353CC}">
              <c16:uniqueId val="{0000001A-B468-43BF-BEA9-0B820E0D64FF}"/>
            </c:ext>
          </c:extLst>
        </c:ser>
        <c:ser>
          <c:idx val="18"/>
          <c:order val="18"/>
          <c:tx>
            <c:strRef>
              <c:f>'El Salvador Total'!$A$20</c:f>
              <c:strCache>
                <c:ptCount val="1"/>
                <c:pt idx="0">
                  <c:v>Yamuni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0.39100000000000001</c:v>
                </c:pt>
              </c:numCache>
            </c:numRef>
          </c:xVal>
          <c:yVal>
            <c:numRef>
              <c:f>'El Salvador Total'!$C$20</c:f>
              <c:numCache>
                <c:formatCode>General</c:formatCode>
                <c:ptCount val="1"/>
                <c:pt idx="0">
                  <c:v>-6.3E-2</c:v>
                </c:pt>
              </c:numCache>
            </c:numRef>
          </c:yVal>
          <c:smooth val="0"/>
          <c:extLst>
            <c:ext xmlns:c16="http://schemas.microsoft.com/office/drawing/2014/chart" uri="{C3380CC4-5D6E-409C-BE32-E72D297353CC}">
              <c16:uniqueId val="{0000001B-B468-43BF-BEA9-0B820E0D64FF}"/>
            </c:ext>
          </c:extLst>
        </c:ser>
        <c:ser>
          <c:idx val="19"/>
          <c:order val="19"/>
          <c:tx>
            <c:strRef>
              <c:f>'El Salvador Total'!$A$21</c:f>
              <c:strCache>
                <c:ptCount val="1"/>
                <c:pt idx="0">
                  <c:v>Zara </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0.16900000000000001</c:v>
                </c:pt>
              </c:numCache>
            </c:numRef>
          </c:xVal>
          <c:yVal>
            <c:numRef>
              <c:f>'El Salvador Total'!$C$21</c:f>
              <c:numCache>
                <c:formatCode>General</c:formatCode>
                <c:ptCount val="1"/>
                <c:pt idx="0">
                  <c:v>-0.86199999999999999</c:v>
                </c:pt>
              </c:numCache>
            </c:numRef>
          </c:yVal>
          <c:smooth val="0"/>
          <c:extLst>
            <c:ext xmlns:c16="http://schemas.microsoft.com/office/drawing/2014/chart" uri="{C3380CC4-5D6E-409C-BE32-E72D297353CC}">
              <c16:uniqueId val="{0000001C-B468-43BF-BEA9-0B820E0D64FF}"/>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D-B468-43BF-BEA9-0B820E0D64FF}"/>
            </c:ext>
          </c:extLst>
        </c:ser>
        <c:dLbls>
          <c:dLblPos val="t"/>
          <c:showLegendKey val="0"/>
          <c:showVal val="1"/>
          <c:showCatName val="0"/>
          <c:showSerName val="0"/>
          <c:showPercent val="0"/>
          <c:showBubbleSize val="0"/>
        </c:dLbls>
        <c:axId val="736177272"/>
        <c:axId val="736173664"/>
      </c:scatterChart>
      <c:valAx>
        <c:axId val="736177272"/>
        <c:scaling>
          <c:orientation val="minMax"/>
          <c:max val="0.62000000000000011"/>
          <c:min val="-0.49000000000000005"/>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69000000000000017"/>
          <c:min val="-1.2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0-66AA-4599-AF63-96F2551C4D83}"/>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1-66AA-4599-AF63-96F2551C4D83}"/>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93</c:v>
                </c:pt>
                <c:pt idx="1">
                  <c:v>7</c:v>
                </c:pt>
              </c:numCache>
            </c:numRef>
          </c:val>
          <c:extLst>
            <c:ext xmlns:c16="http://schemas.microsoft.com/office/drawing/2014/chart" uri="{C3380CC4-5D6E-409C-BE32-E72D297353CC}">
              <c16:uniqueId val="{00000000-1E0A-47CB-A303-6C9E90DE643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a:t>El</a:t>
            </a:r>
            <a:r>
              <a:rPr lang="en-US" baseline="0" dirty="0"/>
              <a:t> Salvador</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dPt>
            <c:idx val="0"/>
            <c:bubble3D val="0"/>
            <c:spPr>
              <a:solidFill>
                <a:srgbClr val="1D2944"/>
              </a:solidFill>
              <a:ln>
                <a:solidFill>
                  <a:schemeClr val="bg1"/>
                </a:solidFill>
              </a:ln>
              <a:effectLst/>
            </c:spPr>
            <c:extLst>
              <c:ext xmlns:c16="http://schemas.microsoft.com/office/drawing/2014/chart" uri="{C3380CC4-5D6E-409C-BE32-E72D297353CC}">
                <c16:uniqueId val="{00000001-A4B9-4806-950A-167D7AF03BBA}"/>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A4B9-4806-950A-167D7AF03BB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93</c:v>
                </c:pt>
                <c:pt idx="1">
                  <c:v>7</c:v>
                </c:pt>
              </c:numCache>
            </c:numRef>
          </c:val>
          <c:extLst>
            <c:ext xmlns:c16="http://schemas.microsoft.com/office/drawing/2014/chart" uri="{C3380CC4-5D6E-409C-BE32-E72D297353CC}">
              <c16:uniqueId val="{00000004-A4B9-4806-950A-167D7AF03BB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Costa Rica</a:t>
            </a:r>
          </a:p>
        </c:rich>
      </c:tx>
      <c:layout>
        <c:manualLayout>
          <c:xMode val="edge"/>
          <c:yMode val="edge"/>
          <c:x val="0.37882912967731142"/>
          <c:y val="4.165002988471632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Hoja1!$B$2:$B$6</c:f>
              <c:numCache>
                <c:formatCode>#,##0_);\(#,##0\)</c:formatCode>
                <c:ptCount val="5"/>
                <c:pt idx="0">
                  <c:v>3.2710280373831773</c:v>
                </c:pt>
                <c:pt idx="1">
                  <c:v>6</c:v>
                </c:pt>
                <c:pt idx="2">
                  <c:v>8.4112149532710276</c:v>
                </c:pt>
                <c:pt idx="3">
                  <c:v>8.4112149532710276</c:v>
                </c:pt>
                <c:pt idx="4">
                  <c:v>50.934579439252339</c:v>
                </c:pt>
              </c:numCache>
            </c:numRef>
          </c:val>
          <c:extLst>
            <c:ext xmlns:c16="http://schemas.microsoft.com/office/drawing/2014/chart" uri="{C3380CC4-5D6E-409C-BE32-E72D297353CC}">
              <c16:uniqueId val="{00000000-6CA4-6F4E-AD31-17154551720B}"/>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Hoja1!$C$2:$C$6</c:f>
              <c:numCache>
                <c:formatCode>#,##0_);\(#,##0\)</c:formatCode>
                <c:ptCount val="5"/>
                <c:pt idx="0">
                  <c:v>14.953271028037381</c:v>
                </c:pt>
                <c:pt idx="1">
                  <c:v>8</c:v>
                </c:pt>
                <c:pt idx="2">
                  <c:v>20.093457943925234</c:v>
                </c:pt>
                <c:pt idx="3">
                  <c:v>4.6728971962616823</c:v>
                </c:pt>
                <c:pt idx="4">
                  <c:v>18.22429906542056</c:v>
                </c:pt>
              </c:numCache>
            </c:numRef>
          </c:val>
          <c:extLst>
            <c:ext xmlns:c16="http://schemas.microsoft.com/office/drawing/2014/chart" uri="{C3380CC4-5D6E-409C-BE32-E72D297353CC}">
              <c16:uniqueId val="{00000001-6CA4-6F4E-AD31-17154551720B}"/>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Hoja1!$D$2:$D$6</c:f>
              <c:numCache>
                <c:formatCode>#,##0_);\(#,##0\)</c:formatCode>
                <c:ptCount val="5"/>
                <c:pt idx="0">
                  <c:v>63.551401869158873</c:v>
                </c:pt>
                <c:pt idx="1">
                  <c:v>66</c:v>
                </c:pt>
                <c:pt idx="2">
                  <c:v>60.747663551401864</c:v>
                </c:pt>
                <c:pt idx="3">
                  <c:v>68.691588785046733</c:v>
                </c:pt>
                <c:pt idx="4">
                  <c:v>31.775700934579437</c:v>
                </c:pt>
              </c:numCache>
            </c:numRef>
          </c:val>
          <c:extLst>
            <c:ext xmlns:c16="http://schemas.microsoft.com/office/drawing/2014/chart" uri="{C3380CC4-5D6E-409C-BE32-E72D297353CC}">
              <c16:uniqueId val="{00000002-6CA4-6F4E-AD31-17154551720B}"/>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Hoja1!$E$2:$E$6</c:f>
              <c:numCache>
                <c:formatCode>#,##0_);\(#,##0\)</c:formatCode>
                <c:ptCount val="5"/>
                <c:pt idx="0">
                  <c:v>81.775700934579433</c:v>
                </c:pt>
                <c:pt idx="1">
                  <c:v>80</c:v>
                </c:pt>
                <c:pt idx="2">
                  <c:v>89.252336448598129</c:v>
                </c:pt>
                <c:pt idx="3">
                  <c:v>81.775700934579447</c:v>
                </c:pt>
                <c:pt idx="4">
                  <c:v>100</c:v>
                </c:pt>
              </c:numCache>
            </c:numRef>
          </c:val>
          <c:extLst>
            <c:ext xmlns:c16="http://schemas.microsoft.com/office/drawing/2014/chart" uri="{C3380CC4-5D6E-409C-BE32-E72D297353CC}">
              <c16:uniqueId val="{00000003-6CA4-6F4E-AD31-17154551720B}"/>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t>Nicaragua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1-C85C-47EA-BEEA-D5AF16E76A27}"/>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C85C-47EA-BEEA-D5AF16E76A27}"/>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96</c:v>
                </c:pt>
                <c:pt idx="1">
                  <c:v>4</c:v>
                </c:pt>
              </c:numCache>
            </c:numRef>
          </c:val>
          <c:extLst>
            <c:ext xmlns:c16="http://schemas.microsoft.com/office/drawing/2014/chart" uri="{C3380CC4-5D6E-409C-BE32-E72D297353CC}">
              <c16:uniqueId val="{00000004-C85C-47EA-BEEA-D5AF16E76A2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t>Costa Rica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1-8C1B-4D3F-BEF7-44CCF776B918}"/>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8C1B-4D3F-BEF7-44CCF776B918}"/>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91</c:v>
                </c:pt>
                <c:pt idx="1">
                  <c:v>9</c:v>
                </c:pt>
              </c:numCache>
            </c:numRef>
          </c:val>
          <c:extLst>
            <c:ext xmlns:c16="http://schemas.microsoft.com/office/drawing/2014/chart" uri="{C3380CC4-5D6E-409C-BE32-E72D297353CC}">
              <c16:uniqueId val="{00000004-8C1B-4D3F-BEF7-44CCF776B91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baseline="0" dirty="0">
                <a:solidFill>
                  <a:schemeClr val="tx1"/>
                </a:solidFill>
              </a:rPr>
              <a:t>Posee tarjeta Credisiman</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39713066472958802"/>
          <c:y val="3.96084021741838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29831150663458733"/>
          <c:y val="0.24057550238652606"/>
          <c:w val="0.65230928978929714"/>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14</c:v>
                </c:pt>
                <c:pt idx="1">
                  <c:v>7</c:v>
                </c:pt>
                <c:pt idx="2">
                  <c:v>12</c:v>
                </c:pt>
                <c:pt idx="3">
                  <c:v>16</c:v>
                </c:pt>
              </c:numCache>
            </c:numRef>
          </c:val>
          <c:extLst>
            <c:ext xmlns:c16="http://schemas.microsoft.com/office/drawing/2014/chart" uri="{C3380CC4-5D6E-409C-BE32-E72D297353CC}">
              <c16:uniqueId val="{00000000-CDA2-6B46-AE94-D6F347DE8657}"/>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86</c:v>
                </c:pt>
                <c:pt idx="1">
                  <c:v>93</c:v>
                </c:pt>
                <c:pt idx="2">
                  <c:v>88</c:v>
                </c:pt>
                <c:pt idx="3">
                  <c:v>84</c:v>
                </c:pt>
              </c:numCache>
            </c:numRef>
          </c:val>
          <c:extLst>
            <c:ext xmlns:c16="http://schemas.microsoft.com/office/drawing/2014/chart" uri="{C3380CC4-5D6E-409C-BE32-E72D297353CC}">
              <c16:uniqueId val="{00000001-CDA2-6B46-AE94-D6F347DE8657}"/>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23324832948565566"/>
          <c:y val="0.18694430888768721"/>
          <c:w val="0.57895039414514493"/>
          <c:h val="5.485546376375084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solidFill>
              </a:rPr>
              <a:t>Realiza compras</a:t>
            </a:r>
            <a:r>
              <a:rPr lang="es-CR" sz="1400" b="1" baseline="0" dirty="0">
                <a:solidFill>
                  <a:schemeClr val="tx1"/>
                </a:solidFill>
              </a:rPr>
              <a:t> en línea en tiendas departamentales</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22273560948081267"/>
          <c:y val="5.362505362505362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10</c:v>
                </c:pt>
                <c:pt idx="1">
                  <c:v>9</c:v>
                </c:pt>
                <c:pt idx="2">
                  <c:v>12</c:v>
                </c:pt>
                <c:pt idx="3">
                  <c:v>11</c:v>
                </c:pt>
              </c:numCache>
            </c:numRef>
          </c:val>
          <c:extLst>
            <c:ext xmlns:c16="http://schemas.microsoft.com/office/drawing/2014/chart" uri="{C3380CC4-5D6E-409C-BE32-E72D297353CC}">
              <c16:uniqueId val="{00000000-3B17-8646-A6CA-3ED6A2B27B7D}"/>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90</c:v>
                </c:pt>
                <c:pt idx="1">
                  <c:v>91</c:v>
                </c:pt>
                <c:pt idx="2">
                  <c:v>88</c:v>
                </c:pt>
                <c:pt idx="3">
                  <c:v>89</c:v>
                </c:pt>
              </c:numCache>
            </c:numRef>
          </c:val>
          <c:extLst>
            <c:ext xmlns:c16="http://schemas.microsoft.com/office/drawing/2014/chart" uri="{C3380CC4-5D6E-409C-BE32-E72D297353CC}">
              <c16:uniqueId val="{00000001-3B17-8646-A6CA-3ED6A2B27B7D}"/>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41655604015214803"/>
          <c:y val="0.1729437536524151"/>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u="none" dirty="0">
                <a:solidFill>
                  <a:schemeClr val="tx1"/>
                </a:solidFill>
              </a:rPr>
              <a:t>Conoce</a:t>
            </a:r>
            <a:r>
              <a:rPr lang="es-CR" sz="1400" b="1" u="none" baseline="0" dirty="0">
                <a:solidFill>
                  <a:schemeClr val="tx1"/>
                </a:solidFill>
              </a:rPr>
              <a:t> </a:t>
            </a:r>
            <a:r>
              <a:rPr lang="es-CR" sz="1400" b="1" u="sng" baseline="0" dirty="0">
                <a:solidFill>
                  <a:schemeClr val="accent1"/>
                </a:solidFill>
              </a:rPr>
              <a:t>www.siman.com </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27976084676774321"/>
          <c:y val="2.68125268125268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22</c:v>
                </c:pt>
                <c:pt idx="1">
                  <c:v>36</c:v>
                </c:pt>
                <c:pt idx="2">
                  <c:v>33</c:v>
                </c:pt>
                <c:pt idx="3">
                  <c:v>65</c:v>
                </c:pt>
              </c:numCache>
            </c:numRef>
          </c:val>
          <c:extLst>
            <c:ext xmlns:c16="http://schemas.microsoft.com/office/drawing/2014/chart" uri="{C3380CC4-5D6E-409C-BE32-E72D297353CC}">
              <c16:uniqueId val="{00000000-BD12-F948-8460-92CBEECC6600}"/>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78</c:v>
                </c:pt>
                <c:pt idx="1">
                  <c:v>64</c:v>
                </c:pt>
                <c:pt idx="2">
                  <c:v>67</c:v>
                </c:pt>
                <c:pt idx="3">
                  <c:v>35</c:v>
                </c:pt>
              </c:numCache>
            </c:numRef>
          </c:val>
          <c:extLst>
            <c:ext xmlns:c16="http://schemas.microsoft.com/office/drawing/2014/chart" uri="{C3380CC4-5D6E-409C-BE32-E72D297353CC}">
              <c16:uniqueId val="{00000001-BD12-F948-8460-92CBEECC6600}"/>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38833923913925822"/>
          <c:y val="0.15685623756489897"/>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solidFill>
              </a:rPr>
              <a:t>Utilizado</a:t>
            </a:r>
            <a:r>
              <a:rPr lang="es-CR" sz="1400" b="1" baseline="0" dirty="0">
                <a:solidFill>
                  <a:schemeClr val="tx1"/>
                </a:solidFill>
              </a:rPr>
              <a:t> </a:t>
            </a:r>
            <a:r>
              <a:rPr lang="es-CR" sz="1400" b="1" baseline="0" dirty="0">
                <a:solidFill>
                  <a:schemeClr val="tx1"/>
                </a:solidFill>
                <a:hlinkClick xmlns:r="http://schemas.openxmlformats.org/officeDocument/2006/relationships" r:id="rId3"/>
              </a:rPr>
              <a:t>www.siman.com</a:t>
            </a:r>
            <a:r>
              <a:rPr lang="es-CR" sz="1400" b="1" baseline="0" dirty="0">
                <a:solidFill>
                  <a:schemeClr val="tx1"/>
                </a:solidFill>
              </a:rPr>
              <a:t> alguna vez</a:t>
            </a:r>
          </a:p>
          <a:p>
            <a:pPr>
              <a:defRPr/>
            </a:pPr>
            <a:r>
              <a:rPr lang="es-CR" sz="1200" b="0" baseline="0" dirty="0">
                <a:solidFill>
                  <a:schemeClr val="tx1"/>
                </a:solidFill>
              </a:rPr>
              <a:t>-Porcentaje conoce-</a:t>
            </a:r>
            <a:endParaRPr lang="es-CR" sz="1200" b="0" dirty="0">
              <a:solidFill>
                <a:schemeClr val="tx1"/>
              </a:solidFill>
            </a:endParaRPr>
          </a:p>
        </c:rich>
      </c:tx>
      <c:layout>
        <c:manualLayout>
          <c:xMode val="edge"/>
          <c:yMode val="edge"/>
          <c:x val="0.25507123051492153"/>
          <c:y val="3.48562848562848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15</c:v>
                </c:pt>
                <c:pt idx="1">
                  <c:v>9</c:v>
                </c:pt>
                <c:pt idx="2">
                  <c:v>18</c:v>
                </c:pt>
                <c:pt idx="3">
                  <c:v>14</c:v>
                </c:pt>
              </c:numCache>
            </c:numRef>
          </c:val>
          <c:extLst>
            <c:ext xmlns:c16="http://schemas.microsoft.com/office/drawing/2014/chart" uri="{C3380CC4-5D6E-409C-BE32-E72D297353CC}">
              <c16:uniqueId val="{00000000-2292-E049-8DD5-CB83FDFB587B}"/>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85</c:v>
                </c:pt>
                <c:pt idx="1">
                  <c:v>91</c:v>
                </c:pt>
                <c:pt idx="2">
                  <c:v>82</c:v>
                </c:pt>
                <c:pt idx="3">
                  <c:v>86</c:v>
                </c:pt>
              </c:numCache>
            </c:numRef>
          </c:val>
          <c:extLst>
            <c:ext xmlns:c16="http://schemas.microsoft.com/office/drawing/2014/chart" uri="{C3380CC4-5D6E-409C-BE32-E72D297353CC}">
              <c16:uniqueId val="{00000001-2292-E049-8DD5-CB83FDFB587B}"/>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1"/>
        <c:axPos val="l"/>
        <c:numFmt formatCode="General" sourceLinked="1"/>
        <c:majorTickMark val="none"/>
        <c:minorTickMark val="none"/>
        <c:tickLblPos val="nextTo"/>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38833923913925822"/>
          <c:y val="0.15685623756489897"/>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tx1"/>
                </a:solidFill>
              </a:rPr>
              <a:t>Evaluación de SIMAN en comparación con otras tiendas por departamento</a:t>
            </a:r>
          </a:p>
          <a:p>
            <a:pPr>
              <a:defRPr/>
            </a:pPr>
            <a:r>
              <a:rPr lang="es-CR" sz="1200" b="0" baseline="0" dirty="0">
                <a:solidFill>
                  <a:schemeClr val="tx1"/>
                </a:solidFill>
              </a:rPr>
              <a:t>-Porcentaje- </a:t>
            </a:r>
            <a:endParaRPr lang="es-CR" sz="1200" b="0" dirty="0">
              <a:solidFill>
                <a:schemeClr val="tx1"/>
              </a:solidFill>
            </a:endParaRPr>
          </a:p>
        </c:rich>
      </c:tx>
      <c:layout>
        <c:manualLayout>
          <c:xMode val="edge"/>
          <c:yMode val="edge"/>
          <c:x val="0.23790218240881944"/>
          <c:y val="2.393038706930013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289689966101235E-2"/>
          <c:y val="0.19390208514695517"/>
          <c:w val="0.9493843191911534"/>
          <c:h val="0.67409639235282814"/>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71</c:v>
                </c:pt>
                <c:pt idx="1">
                  <c:v>34</c:v>
                </c:pt>
                <c:pt idx="2">
                  <c:v>58</c:v>
                </c:pt>
                <c:pt idx="3">
                  <c:v>50</c:v>
                </c:pt>
              </c:numCache>
            </c:numRef>
          </c:val>
          <c:extLst>
            <c:ext xmlns:c16="http://schemas.microsoft.com/office/drawing/2014/chart" uri="{C3380CC4-5D6E-409C-BE32-E72D297353CC}">
              <c16:uniqueId val="{00000000-4AFF-8449-AC25-1817E93252F8}"/>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63</c:v>
                </c:pt>
                <c:pt idx="2">
                  <c:v>41</c:v>
                </c:pt>
                <c:pt idx="3">
                  <c:v>49</c:v>
                </c:pt>
              </c:numCache>
            </c:numRef>
          </c:val>
          <c:extLst>
            <c:ext xmlns:c16="http://schemas.microsoft.com/office/drawing/2014/chart" uri="{C3380CC4-5D6E-409C-BE32-E72D297353CC}">
              <c16:uniqueId val="{00000001-4AFF-8449-AC25-1817E93252F8}"/>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3-4AFF-8449-AC25-1817E93252F8}"/>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legend>
      <c:legendPos val="b"/>
      <c:layout>
        <c:manualLayout>
          <c:xMode val="edge"/>
          <c:yMode val="edge"/>
          <c:x val="0.21560002030554523"/>
          <c:y val="0.13740790569543213"/>
          <c:w val="0.50360927263749833"/>
          <c:h val="4.6565895241433106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Atención al cliente</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4.7714048339387305E-2"/>
          <c:y val="0.3408907768107933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67</c:v>
                </c:pt>
                <c:pt idx="1">
                  <c:v>45</c:v>
                </c:pt>
                <c:pt idx="2">
                  <c:v>47</c:v>
                </c:pt>
                <c:pt idx="3">
                  <c:v>36</c:v>
                </c:pt>
              </c:numCache>
            </c:numRef>
          </c:val>
          <c:extLst>
            <c:ext xmlns:c16="http://schemas.microsoft.com/office/drawing/2014/chart" uri="{C3380CC4-5D6E-409C-BE32-E72D297353CC}">
              <c16:uniqueId val="{00000000-73F9-4F47-97A4-C23B954AD18D}"/>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51</c:v>
                </c:pt>
                <c:pt idx="2">
                  <c:v>51</c:v>
                </c:pt>
                <c:pt idx="3">
                  <c:v>62</c:v>
                </c:pt>
              </c:numCache>
            </c:numRef>
          </c:val>
          <c:extLst>
            <c:ext xmlns:c16="http://schemas.microsoft.com/office/drawing/2014/chart" uri="{C3380CC4-5D6E-409C-BE32-E72D297353CC}">
              <c16:uniqueId val="{00000001-73F9-4F47-97A4-C23B954AD18D}"/>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8</c:v>
                </c:pt>
                <c:pt idx="1">
                  <c:v>4</c:v>
                </c:pt>
                <c:pt idx="2">
                  <c:v>2</c:v>
                </c:pt>
                <c:pt idx="3">
                  <c:v>2</c:v>
                </c:pt>
              </c:numCache>
            </c:numRef>
          </c:val>
          <c:extLst>
            <c:ext xmlns:c16="http://schemas.microsoft.com/office/drawing/2014/chart" uri="{C3380CC4-5D6E-409C-BE32-E72D297353CC}">
              <c16:uniqueId val="{00000002-73F9-4F47-97A4-C23B954AD18D}"/>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Promociones</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7.8516032900121352E-2"/>
          <c:y val="0.3648371083895118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67</c:v>
                </c:pt>
                <c:pt idx="1">
                  <c:v>45</c:v>
                </c:pt>
                <c:pt idx="2">
                  <c:v>47</c:v>
                </c:pt>
                <c:pt idx="3">
                  <c:v>36</c:v>
                </c:pt>
              </c:numCache>
            </c:numRef>
          </c:val>
          <c:extLst>
            <c:ext xmlns:c16="http://schemas.microsoft.com/office/drawing/2014/chart" uri="{C3380CC4-5D6E-409C-BE32-E72D297353CC}">
              <c16:uniqueId val="{00000000-3CD7-7142-8B10-CBD4B35E0C17}"/>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51</c:v>
                </c:pt>
                <c:pt idx="2">
                  <c:v>51</c:v>
                </c:pt>
                <c:pt idx="3">
                  <c:v>62</c:v>
                </c:pt>
              </c:numCache>
            </c:numRef>
          </c:val>
          <c:extLst>
            <c:ext xmlns:c16="http://schemas.microsoft.com/office/drawing/2014/chart" uri="{C3380CC4-5D6E-409C-BE32-E72D297353CC}">
              <c16:uniqueId val="{00000001-3CD7-7142-8B10-CBD4B35E0C17}"/>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8</c:v>
                </c:pt>
                <c:pt idx="1">
                  <c:v>4</c:v>
                </c:pt>
                <c:pt idx="2">
                  <c:v>2</c:v>
                </c:pt>
                <c:pt idx="3">
                  <c:v>2</c:v>
                </c:pt>
              </c:numCache>
            </c:numRef>
          </c:val>
          <c:extLst>
            <c:ext xmlns:c16="http://schemas.microsoft.com/office/drawing/2014/chart" uri="{C3380CC4-5D6E-409C-BE32-E72D297353CC}">
              <c16:uniqueId val="{00000002-3CD7-7142-8B10-CBD4B35E0C17}"/>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Calidad de productos</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4.7714048339387305E-2"/>
          <c:y val="0.3408907768107933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73</c:v>
                </c:pt>
                <c:pt idx="1">
                  <c:v>51</c:v>
                </c:pt>
                <c:pt idx="2">
                  <c:v>59</c:v>
                </c:pt>
                <c:pt idx="3">
                  <c:v>42</c:v>
                </c:pt>
              </c:numCache>
            </c:numRef>
          </c:val>
          <c:extLst>
            <c:ext xmlns:c16="http://schemas.microsoft.com/office/drawing/2014/chart" uri="{C3380CC4-5D6E-409C-BE32-E72D297353CC}">
              <c16:uniqueId val="{00000000-F3B3-1743-A86F-EC5125D3D85A}"/>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21</c:v>
                </c:pt>
                <c:pt idx="1">
                  <c:v>46</c:v>
                </c:pt>
                <c:pt idx="2">
                  <c:v>40</c:v>
                </c:pt>
                <c:pt idx="3">
                  <c:v>55</c:v>
                </c:pt>
              </c:numCache>
            </c:numRef>
          </c:val>
          <c:extLst>
            <c:ext xmlns:c16="http://schemas.microsoft.com/office/drawing/2014/chart" uri="{C3380CC4-5D6E-409C-BE32-E72D297353CC}">
              <c16:uniqueId val="{00000001-F3B3-1743-A86F-EC5125D3D85A}"/>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6</c:v>
                </c:pt>
                <c:pt idx="1">
                  <c:v>3</c:v>
                </c:pt>
                <c:pt idx="2">
                  <c:v>1</c:v>
                </c:pt>
                <c:pt idx="3">
                  <c:v>3</c:v>
                </c:pt>
              </c:numCache>
            </c:numRef>
          </c:val>
          <c:extLst>
            <c:ext xmlns:c16="http://schemas.microsoft.com/office/drawing/2014/chart" uri="{C3380CC4-5D6E-409C-BE32-E72D297353CC}">
              <c16:uniqueId val="{00000002-F3B3-1743-A86F-EC5125D3D85A}"/>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Nicaragua</a:t>
            </a:r>
          </a:p>
        </c:rich>
      </c:tx>
      <c:layout>
        <c:manualLayout>
          <c:xMode val="edge"/>
          <c:yMode val="edge"/>
          <c:x val="0.40652256525192615"/>
          <c:y val="3.38406423449945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Hoja1!$B$2:$B$6</c:f>
              <c:numCache>
                <c:formatCode>#,##0_);\(#,##0\)</c:formatCode>
                <c:ptCount val="5"/>
                <c:pt idx="0">
                  <c:v>8.2949308755760374</c:v>
                </c:pt>
                <c:pt idx="1">
                  <c:v>10.138248847926267</c:v>
                </c:pt>
                <c:pt idx="2">
                  <c:v>12.442396313364055</c:v>
                </c:pt>
                <c:pt idx="3">
                  <c:v>14.285714285714285</c:v>
                </c:pt>
                <c:pt idx="4">
                  <c:v>27.649769585253459</c:v>
                </c:pt>
              </c:numCache>
            </c:numRef>
          </c:val>
          <c:extLst>
            <c:ext xmlns:c16="http://schemas.microsoft.com/office/drawing/2014/chart" uri="{C3380CC4-5D6E-409C-BE32-E72D297353CC}">
              <c16:uniqueId val="{00000000-2FFF-6948-8B19-29E174602D69}"/>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Hoja1!$C$2:$C$6</c:f>
              <c:numCache>
                <c:formatCode>#,##0_);\(#,##0\)</c:formatCode>
                <c:ptCount val="5"/>
                <c:pt idx="0">
                  <c:v>6.4516129032258061</c:v>
                </c:pt>
                <c:pt idx="1">
                  <c:v>8.2949308755760374</c:v>
                </c:pt>
                <c:pt idx="2">
                  <c:v>10.599078341013826</c:v>
                </c:pt>
                <c:pt idx="3">
                  <c:v>13.364055299539171</c:v>
                </c:pt>
                <c:pt idx="4">
                  <c:v>15.668202764976957</c:v>
                </c:pt>
              </c:numCache>
            </c:numRef>
          </c:val>
          <c:extLst>
            <c:ext xmlns:c16="http://schemas.microsoft.com/office/drawing/2014/chart" uri="{C3380CC4-5D6E-409C-BE32-E72D297353CC}">
              <c16:uniqueId val="{00000001-2FFF-6948-8B19-29E174602D69}"/>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Hoja1!$D$2:$D$6</c:f>
              <c:numCache>
                <c:formatCode>#,##0_);\(#,##0\)</c:formatCode>
                <c:ptCount val="5"/>
                <c:pt idx="0">
                  <c:v>43.778801843317972</c:v>
                </c:pt>
                <c:pt idx="1">
                  <c:v>77.41935483870968</c:v>
                </c:pt>
                <c:pt idx="2">
                  <c:v>73.732718894009224</c:v>
                </c:pt>
                <c:pt idx="3">
                  <c:v>69.585253456221196</c:v>
                </c:pt>
                <c:pt idx="4">
                  <c:v>56.682027649769587</c:v>
                </c:pt>
              </c:numCache>
            </c:numRef>
          </c:val>
          <c:extLst>
            <c:ext xmlns:c16="http://schemas.microsoft.com/office/drawing/2014/chart" uri="{C3380CC4-5D6E-409C-BE32-E72D297353CC}">
              <c16:uniqueId val="{00000002-2FFF-6948-8B19-29E174602D69}"/>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Hoja1!$E$2:$E$6</c:f>
              <c:numCache>
                <c:formatCode>#,##0_);\(#,##0\)</c:formatCode>
                <c:ptCount val="5"/>
                <c:pt idx="0">
                  <c:v>58.525345622119815</c:v>
                </c:pt>
                <c:pt idx="1">
                  <c:v>95.852534562211986</c:v>
                </c:pt>
                <c:pt idx="2">
                  <c:v>96.774193548387103</c:v>
                </c:pt>
                <c:pt idx="3">
                  <c:v>97.235023041474648</c:v>
                </c:pt>
                <c:pt idx="4">
                  <c:v>100</c:v>
                </c:pt>
              </c:numCache>
            </c:numRef>
          </c:val>
          <c:extLst>
            <c:ext xmlns:c16="http://schemas.microsoft.com/office/drawing/2014/chart" uri="{C3380CC4-5D6E-409C-BE32-E72D297353CC}">
              <c16:uniqueId val="{00000003-2FFF-6948-8B19-29E174602D69}"/>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Guatemala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3-0B58-41C6-9B28-D27D9957060D}"/>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Cemaco, n=170</c:v>
                </c:pt>
                <c:pt idx="2">
                  <c:v>SIMAN, n=110</c:v>
                </c:pt>
                <c:pt idx="3">
                  <c:v>Walmart, n=215</c:v>
                </c:pt>
                <c:pt idx="4">
                  <c:v>Tiendas Max, n=63</c:v>
                </c:pt>
                <c:pt idx="5">
                  <c:v>Sears, n=31</c:v>
                </c:pt>
                <c:pt idx="6">
                  <c:v>La Curacao, n=32</c:v>
                </c:pt>
                <c:pt idx="7">
                  <c:v>El Gallo Más Gallo, n=37</c:v>
                </c:pt>
              </c:strCache>
            </c:strRef>
          </c:cat>
          <c:val>
            <c:numRef>
              <c:f>Hoja1!$B$2:$B$11</c:f>
              <c:numCache>
                <c:formatCode>General</c:formatCode>
                <c:ptCount val="8"/>
                <c:pt idx="0">
                  <c:v>97</c:v>
                </c:pt>
                <c:pt idx="1">
                  <c:v>93</c:v>
                </c:pt>
                <c:pt idx="2">
                  <c:v>95</c:v>
                </c:pt>
                <c:pt idx="3">
                  <c:v>88</c:v>
                </c:pt>
                <c:pt idx="4">
                  <c:v>90</c:v>
                </c:pt>
                <c:pt idx="5">
                  <c:v>87</c:v>
                </c:pt>
                <c:pt idx="6">
                  <c:v>85</c:v>
                </c:pt>
                <c:pt idx="7">
                  <c:v>70</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Cemaco, n=170</c:v>
                </c:pt>
                <c:pt idx="2">
                  <c:v>SIMAN, n=110</c:v>
                </c:pt>
                <c:pt idx="3">
                  <c:v>Walmart, n=215</c:v>
                </c:pt>
                <c:pt idx="4">
                  <c:v>Tiendas Max, n=63</c:v>
                </c:pt>
                <c:pt idx="5">
                  <c:v>Sears, n=31</c:v>
                </c:pt>
                <c:pt idx="6">
                  <c:v>La Curacao, n=32</c:v>
                </c:pt>
                <c:pt idx="7">
                  <c:v>El Gallo Más Gallo, n=37</c:v>
                </c:pt>
              </c:strCache>
            </c:strRef>
          </c:cat>
          <c:val>
            <c:numRef>
              <c:f>Hoja1!$C$2:$C$11</c:f>
              <c:numCache>
                <c:formatCode>General</c:formatCode>
                <c:ptCount val="8"/>
                <c:pt idx="0">
                  <c:v>3.9</c:v>
                </c:pt>
                <c:pt idx="1">
                  <c:v>3.8</c:v>
                </c:pt>
                <c:pt idx="2">
                  <c:v>3.8</c:v>
                </c:pt>
                <c:pt idx="3">
                  <c:v>3.7</c:v>
                </c:pt>
                <c:pt idx="4">
                  <c:v>3.6</c:v>
                </c:pt>
                <c:pt idx="5">
                  <c:v>3.6</c:v>
                </c:pt>
                <c:pt idx="6">
                  <c:v>3.5</c:v>
                </c:pt>
                <c:pt idx="7">
                  <c:v>3.4</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Nicaragua</a:t>
            </a:r>
          </a:p>
        </c:rich>
      </c:tx>
      <c:layout>
        <c:manualLayout>
          <c:xMode val="edge"/>
          <c:yMode val="edge"/>
          <c:x val="0.42538872703552233"/>
          <c:y val="5.950994944357656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2-7C06-45CB-A600-01B446D0A60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Zara, n=34</c:v>
                </c:pt>
                <c:pt idx="1">
                  <c:v>PriceSmart, n=48</c:v>
                </c:pt>
                <c:pt idx="2">
                  <c:v>Walmart, n=67</c:v>
                </c:pt>
                <c:pt idx="3">
                  <c:v>SIMAN, n=57</c:v>
                </c:pt>
                <c:pt idx="4">
                  <c:v>El Gallo más Gallo, n=36</c:v>
                </c:pt>
              </c:strCache>
            </c:strRef>
          </c:cat>
          <c:val>
            <c:numRef>
              <c:f>Hoja1!$B$2:$B$17</c:f>
              <c:numCache>
                <c:formatCode>General</c:formatCode>
                <c:ptCount val="5"/>
                <c:pt idx="0">
                  <c:v>94</c:v>
                </c:pt>
                <c:pt idx="1">
                  <c:v>94</c:v>
                </c:pt>
                <c:pt idx="2">
                  <c:v>87</c:v>
                </c:pt>
                <c:pt idx="3">
                  <c:v>88</c:v>
                </c:pt>
                <c:pt idx="4">
                  <c:v>78</c:v>
                </c:pt>
              </c:numCache>
            </c:numRef>
          </c:val>
          <c:extLst>
            <c:ext xmlns:c16="http://schemas.microsoft.com/office/drawing/2014/chart" uri="{C3380CC4-5D6E-409C-BE32-E72D297353CC}">
              <c16:uniqueId val="{00000000-7C06-45CB-A600-01B446D0A605}"/>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Zara, n=34</c:v>
                </c:pt>
                <c:pt idx="1">
                  <c:v>PriceSmart, n=48</c:v>
                </c:pt>
                <c:pt idx="2">
                  <c:v>Walmart, n=67</c:v>
                </c:pt>
                <c:pt idx="3">
                  <c:v>SIMAN, n=57</c:v>
                </c:pt>
                <c:pt idx="4">
                  <c:v>El Gallo más Gallo, n=36</c:v>
                </c:pt>
              </c:strCache>
            </c:strRef>
          </c:cat>
          <c:val>
            <c:numRef>
              <c:f>Hoja1!$C$2:$C$17</c:f>
              <c:numCache>
                <c:formatCode>General</c:formatCode>
                <c:ptCount val="5"/>
                <c:pt idx="0">
                  <c:v>3.9</c:v>
                </c:pt>
                <c:pt idx="1">
                  <c:v>3.9</c:v>
                </c:pt>
                <c:pt idx="2">
                  <c:v>3.8</c:v>
                </c:pt>
                <c:pt idx="3">
                  <c:v>3.7</c:v>
                </c:pt>
                <c:pt idx="4">
                  <c:v>3.6</c:v>
                </c:pt>
              </c:numCache>
            </c:numRef>
          </c:val>
          <c:smooth val="0"/>
          <c:extLst>
            <c:ext xmlns:c16="http://schemas.microsoft.com/office/drawing/2014/chart" uri="{C3380CC4-5D6E-409C-BE32-E72D297353CC}">
              <c16:uniqueId val="{00000001-7C06-45CB-A600-01B446D0A605}"/>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El</a:t>
            </a:r>
            <a:r>
              <a:rPr lang="es-CR" baseline="0" dirty="0">
                <a:solidFill>
                  <a:schemeClr val="tx1"/>
                </a:solidFill>
              </a:rPr>
              <a:t> Salvador</a:t>
            </a:r>
            <a:endParaRPr lang="es-CR" dirty="0">
              <a:solidFill>
                <a:schemeClr val="tx1"/>
              </a:solidFill>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4D0D-4522-8D0A-9A1F41CF4139}"/>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PriceSmart, n=83</c:v>
                </c:pt>
                <c:pt idx="2">
                  <c:v>Pull &amp; Bear, n=89</c:v>
                </c:pt>
                <c:pt idx="3">
                  <c:v>Walmart, n=214</c:v>
                </c:pt>
                <c:pt idx="4">
                  <c:v>Súper Selectos, n=275</c:v>
                </c:pt>
                <c:pt idx="5">
                  <c:v>Bershka, n=82</c:v>
                </c:pt>
                <c:pt idx="6">
                  <c:v>Omnisport, n=104</c:v>
                </c:pt>
                <c:pt idx="7">
                  <c:v>Prisma Moda, n=154</c:v>
                </c:pt>
                <c:pt idx="8">
                  <c:v>La Curacao, n=78</c:v>
                </c:pt>
                <c:pt idx="9">
                  <c:v>Bomba, n=113</c:v>
                </c:pt>
              </c:strCache>
            </c:strRef>
          </c:cat>
          <c:val>
            <c:numRef>
              <c:f>Hoja1!$B$2:$B$17</c:f>
              <c:numCache>
                <c:formatCode>General</c:formatCode>
                <c:ptCount val="10"/>
                <c:pt idx="0">
                  <c:v>93</c:v>
                </c:pt>
                <c:pt idx="1">
                  <c:v>90</c:v>
                </c:pt>
                <c:pt idx="2">
                  <c:v>90</c:v>
                </c:pt>
                <c:pt idx="3">
                  <c:v>86</c:v>
                </c:pt>
                <c:pt idx="4">
                  <c:v>83</c:v>
                </c:pt>
                <c:pt idx="5">
                  <c:v>88</c:v>
                </c:pt>
                <c:pt idx="6">
                  <c:v>84</c:v>
                </c:pt>
                <c:pt idx="7">
                  <c:v>82</c:v>
                </c:pt>
                <c:pt idx="8">
                  <c:v>82</c:v>
                </c:pt>
                <c:pt idx="9">
                  <c:v>67</c:v>
                </c:pt>
              </c:numCache>
            </c:numRef>
          </c:val>
          <c:extLst>
            <c:ext xmlns:c16="http://schemas.microsoft.com/office/drawing/2014/chart" uri="{C3380CC4-5D6E-409C-BE32-E72D297353CC}">
              <c16:uniqueId val="{00000000-4D0D-4522-8D0A-9A1F41CF4139}"/>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9"/>
              <c:layout>
                <c:manualLayout>
                  <c:x val="-3.4027286653322844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2-DB47-BD6F-48D8472F113B}"/>
                </c:ext>
              </c:extLst>
            </c:dLbl>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PriceSmart, n=83</c:v>
                </c:pt>
                <c:pt idx="2">
                  <c:v>Pull &amp; Bear, n=89</c:v>
                </c:pt>
                <c:pt idx="3">
                  <c:v>Walmart, n=214</c:v>
                </c:pt>
                <c:pt idx="4">
                  <c:v>Súper Selectos, n=275</c:v>
                </c:pt>
                <c:pt idx="5">
                  <c:v>Bershka, n=82</c:v>
                </c:pt>
                <c:pt idx="6">
                  <c:v>Omnisport, n=104</c:v>
                </c:pt>
                <c:pt idx="7">
                  <c:v>Prisma Moda, n=154</c:v>
                </c:pt>
                <c:pt idx="8">
                  <c:v>La Curacao, n=78</c:v>
                </c:pt>
                <c:pt idx="9">
                  <c:v>Bomba, n=113</c:v>
                </c:pt>
              </c:strCache>
            </c:strRef>
          </c:cat>
          <c:val>
            <c:numRef>
              <c:f>Hoja1!$C$2:$C$17</c:f>
              <c:numCache>
                <c:formatCode>General</c:formatCode>
                <c:ptCount val="10"/>
                <c:pt idx="0" formatCode="0.0">
                  <c:v>3.8</c:v>
                </c:pt>
                <c:pt idx="1">
                  <c:v>3.8</c:v>
                </c:pt>
                <c:pt idx="2">
                  <c:v>3.8</c:v>
                </c:pt>
                <c:pt idx="3">
                  <c:v>3.7</c:v>
                </c:pt>
                <c:pt idx="4">
                  <c:v>3.7</c:v>
                </c:pt>
                <c:pt idx="5">
                  <c:v>3.7</c:v>
                </c:pt>
                <c:pt idx="6">
                  <c:v>3.6</c:v>
                </c:pt>
                <c:pt idx="7">
                  <c:v>3.6</c:v>
                </c:pt>
                <c:pt idx="8">
                  <c:v>3.6</c:v>
                </c:pt>
                <c:pt idx="9">
                  <c:v>3.4</c:v>
                </c:pt>
              </c:numCache>
            </c:numRef>
          </c:val>
          <c:smooth val="0"/>
          <c:extLst>
            <c:ext xmlns:c16="http://schemas.microsoft.com/office/drawing/2014/chart" uri="{C3380CC4-5D6E-409C-BE32-E72D297353CC}">
              <c16:uniqueId val="{00000001-4D0D-4522-8D0A-9A1F41CF4139}"/>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Costa Rica</a:t>
            </a:r>
          </a:p>
        </c:rich>
      </c:tx>
      <c:layout>
        <c:manualLayout>
          <c:xMode val="edge"/>
          <c:yMode val="edge"/>
          <c:x val="0.44427783849861946"/>
          <c:y val="5.493226102483990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8251-4876-97E7-46B50A222FD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Cemaco, n=33</c:v>
                </c:pt>
                <c:pt idx="2">
                  <c:v>Universal, n=75</c:v>
                </c:pt>
                <c:pt idx="3">
                  <c:v>Pull &amp; Bear, n=40</c:v>
                </c:pt>
                <c:pt idx="4">
                  <c:v>Aliss, n=36</c:v>
                </c:pt>
                <c:pt idx="5">
                  <c:v>Zara, n=37</c:v>
                </c:pt>
                <c:pt idx="6">
                  <c:v>Ekono, n=38</c:v>
                </c:pt>
                <c:pt idx="7">
                  <c:v>Bershka, n=41</c:v>
                </c:pt>
              </c:strCache>
            </c:strRef>
          </c:cat>
          <c:val>
            <c:numRef>
              <c:f>Hoja1!$B$2:$B$22</c:f>
              <c:numCache>
                <c:formatCode>General</c:formatCode>
                <c:ptCount val="8"/>
                <c:pt idx="0">
                  <c:v>99</c:v>
                </c:pt>
                <c:pt idx="1">
                  <c:v>91</c:v>
                </c:pt>
                <c:pt idx="2">
                  <c:v>84</c:v>
                </c:pt>
                <c:pt idx="3">
                  <c:v>80</c:v>
                </c:pt>
                <c:pt idx="4">
                  <c:v>81</c:v>
                </c:pt>
                <c:pt idx="5">
                  <c:v>84</c:v>
                </c:pt>
                <c:pt idx="6">
                  <c:v>71</c:v>
                </c:pt>
                <c:pt idx="7">
                  <c:v>83</c:v>
                </c:pt>
              </c:numCache>
            </c:numRef>
          </c:val>
          <c:extLst>
            <c:ext xmlns:c16="http://schemas.microsoft.com/office/drawing/2014/chart" uri="{C3380CC4-5D6E-409C-BE32-E72D297353CC}">
              <c16:uniqueId val="{00000000-8251-4876-97E7-46B50A222FD1}"/>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Cemaco, n=33</c:v>
                </c:pt>
                <c:pt idx="2">
                  <c:v>Universal, n=75</c:v>
                </c:pt>
                <c:pt idx="3">
                  <c:v>Pull &amp; Bear, n=40</c:v>
                </c:pt>
                <c:pt idx="4">
                  <c:v>Aliss, n=36</c:v>
                </c:pt>
                <c:pt idx="5">
                  <c:v>Zara, n=37</c:v>
                </c:pt>
                <c:pt idx="6">
                  <c:v>Ekono, n=38</c:v>
                </c:pt>
                <c:pt idx="7">
                  <c:v>Bershka, n=41</c:v>
                </c:pt>
              </c:strCache>
            </c:strRef>
          </c:cat>
          <c:val>
            <c:numRef>
              <c:f>Hoja1!$C$2:$C$22</c:f>
              <c:numCache>
                <c:formatCode>0.0</c:formatCode>
                <c:ptCount val="8"/>
                <c:pt idx="0">
                  <c:v>4</c:v>
                </c:pt>
                <c:pt idx="1">
                  <c:v>3.8</c:v>
                </c:pt>
                <c:pt idx="2">
                  <c:v>3.7</c:v>
                </c:pt>
                <c:pt idx="3">
                  <c:v>3.7</c:v>
                </c:pt>
                <c:pt idx="4">
                  <c:v>3.6</c:v>
                </c:pt>
                <c:pt idx="5">
                  <c:v>3.6</c:v>
                </c:pt>
                <c:pt idx="6">
                  <c:v>3.6</c:v>
                </c:pt>
                <c:pt idx="7">
                  <c:v>3.5</c:v>
                </c:pt>
              </c:numCache>
            </c:numRef>
          </c:val>
          <c:smooth val="0"/>
          <c:extLst>
            <c:ext xmlns:c16="http://schemas.microsoft.com/office/drawing/2014/chart" uri="{C3380CC4-5D6E-409C-BE32-E72D297353CC}">
              <c16:uniqueId val="{00000001-8251-4876-97E7-46B50A222FD1}"/>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Guatemala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3877-447A-B681-22352386C597}"/>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SIMAN, n=110</c:v>
                </c:pt>
                <c:pt idx="2">
                  <c:v>Cemaco, n=170</c:v>
                </c:pt>
                <c:pt idx="3">
                  <c:v>Walmart, n=215</c:v>
                </c:pt>
                <c:pt idx="4">
                  <c:v>La Curacao, n=32</c:v>
                </c:pt>
                <c:pt idx="5">
                  <c:v>Tiendas Max, n=63</c:v>
                </c:pt>
                <c:pt idx="6">
                  <c:v>El Gallo Más Gallo, n=37</c:v>
                </c:pt>
                <c:pt idx="7">
                  <c:v>Sears, n=31</c:v>
                </c:pt>
              </c:strCache>
            </c:strRef>
          </c:cat>
          <c:val>
            <c:numRef>
              <c:f>Hoja1!$B$2:$B$11</c:f>
              <c:numCache>
                <c:formatCode>General</c:formatCode>
                <c:ptCount val="8"/>
                <c:pt idx="0">
                  <c:v>97</c:v>
                </c:pt>
                <c:pt idx="1">
                  <c:v>95</c:v>
                </c:pt>
                <c:pt idx="2">
                  <c:v>92</c:v>
                </c:pt>
                <c:pt idx="3">
                  <c:v>82</c:v>
                </c:pt>
                <c:pt idx="4">
                  <c:v>79</c:v>
                </c:pt>
                <c:pt idx="5">
                  <c:v>84</c:v>
                </c:pt>
                <c:pt idx="6">
                  <c:v>70</c:v>
                </c:pt>
                <c:pt idx="7">
                  <c:v>81</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SIMAN, n=110</c:v>
                </c:pt>
                <c:pt idx="2">
                  <c:v>Cemaco, n=170</c:v>
                </c:pt>
                <c:pt idx="3">
                  <c:v>Walmart, n=215</c:v>
                </c:pt>
                <c:pt idx="4">
                  <c:v>La Curacao, n=32</c:v>
                </c:pt>
                <c:pt idx="5">
                  <c:v>Tiendas Max, n=63</c:v>
                </c:pt>
                <c:pt idx="6">
                  <c:v>El Gallo Más Gallo, n=37</c:v>
                </c:pt>
                <c:pt idx="7">
                  <c:v>Sears, n=31</c:v>
                </c:pt>
              </c:strCache>
            </c:strRef>
          </c:cat>
          <c:val>
            <c:numRef>
              <c:f>Hoja1!$C$2:$C$11</c:f>
              <c:numCache>
                <c:formatCode>General</c:formatCode>
                <c:ptCount val="8"/>
                <c:pt idx="0">
                  <c:v>3.9</c:v>
                </c:pt>
                <c:pt idx="1">
                  <c:v>3.9</c:v>
                </c:pt>
                <c:pt idx="2">
                  <c:v>3.7</c:v>
                </c:pt>
                <c:pt idx="3">
                  <c:v>3.6</c:v>
                </c:pt>
                <c:pt idx="4">
                  <c:v>3.5</c:v>
                </c:pt>
                <c:pt idx="5">
                  <c:v>3.4</c:v>
                </c:pt>
                <c:pt idx="6">
                  <c:v>3.4</c:v>
                </c:pt>
                <c:pt idx="7">
                  <c:v>3.2</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layout>
        <c:manualLayout>
          <c:xMode val="edge"/>
          <c:yMode val="edge"/>
          <c:x val="0.32165243815285599"/>
          <c:y val="0.82592378444543024"/>
          <c:w val="0.33870026462715486"/>
          <c:h val="9.26867702631592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El</a:t>
            </a:r>
            <a:r>
              <a:rPr lang="es-CR" b="1" baseline="0" dirty="0">
                <a:solidFill>
                  <a:schemeClr val="tx1"/>
                </a:solidFill>
              </a:rPr>
              <a:t> Salvador</a:t>
            </a:r>
            <a:endParaRPr lang="es-CR" b="1"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F52B-4F01-89E8-AA4362E685B7}"/>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Bershka, n=82</c:v>
                </c:pt>
                <c:pt idx="2">
                  <c:v>Pull &amp; Bear, n=89</c:v>
                </c:pt>
                <c:pt idx="3">
                  <c:v>PriceSmart, n=83</c:v>
                </c:pt>
                <c:pt idx="4">
                  <c:v>Súper Selectos, n=275</c:v>
                </c:pt>
                <c:pt idx="5">
                  <c:v>Prisma Moda, n=154</c:v>
                </c:pt>
                <c:pt idx="6">
                  <c:v>La Curacao, n=78</c:v>
                </c:pt>
                <c:pt idx="7">
                  <c:v>Omnisport, n=104</c:v>
                </c:pt>
                <c:pt idx="8">
                  <c:v>Walmart, n=214</c:v>
                </c:pt>
                <c:pt idx="9">
                  <c:v>Bomba, n=113</c:v>
                </c:pt>
              </c:strCache>
            </c:strRef>
          </c:cat>
          <c:val>
            <c:numRef>
              <c:f>Hoja1!$B$2:$B$17</c:f>
              <c:numCache>
                <c:formatCode>General</c:formatCode>
                <c:ptCount val="10"/>
                <c:pt idx="0">
                  <c:v>90</c:v>
                </c:pt>
                <c:pt idx="1">
                  <c:v>87</c:v>
                </c:pt>
                <c:pt idx="2">
                  <c:v>85</c:v>
                </c:pt>
                <c:pt idx="3">
                  <c:v>81</c:v>
                </c:pt>
                <c:pt idx="4">
                  <c:v>76</c:v>
                </c:pt>
                <c:pt idx="5">
                  <c:v>80</c:v>
                </c:pt>
                <c:pt idx="6">
                  <c:v>87</c:v>
                </c:pt>
                <c:pt idx="7">
                  <c:v>83</c:v>
                </c:pt>
                <c:pt idx="8">
                  <c:v>74</c:v>
                </c:pt>
                <c:pt idx="9">
                  <c:v>73</c:v>
                </c:pt>
              </c:numCache>
            </c:numRef>
          </c:val>
          <c:extLst>
            <c:ext xmlns:c16="http://schemas.microsoft.com/office/drawing/2014/chart" uri="{C3380CC4-5D6E-409C-BE32-E72D297353CC}">
              <c16:uniqueId val="{00000000-F52B-4F01-89E8-AA4362E685B7}"/>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276644036714489E-2"/>
                  <c:y val="9.9537132994728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810179741366407E-2"/>
                      <c:h val="6.9547503005394889E-2"/>
                    </c:manualLayout>
                  </c15:layout>
                </c:ext>
                <c:ext xmlns:c16="http://schemas.microsoft.com/office/drawing/2014/chart" uri="{C3380CC4-5D6E-409C-BE32-E72D297353CC}">
                  <c16:uniqueId val="{00000006-F55D-9747-BF64-A54D3C9C4AD0}"/>
                </c:ext>
              </c:extLst>
            </c:dLbl>
            <c:dLbl>
              <c:idx val="2"/>
              <c:layout>
                <c:manualLayout>
                  <c:x val="-3.6276644036714469E-2"/>
                  <c:y val="0.109982648656011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5D-9747-BF64-A54D3C9C4AD0}"/>
                </c:ext>
              </c:extLst>
            </c:dLbl>
            <c:dLbl>
              <c:idx val="3"/>
              <c:layout>
                <c:manualLayout>
                  <c:x val="-3.627664403671451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5D-9747-BF64-A54D3C9C4AD0}"/>
                </c:ext>
              </c:extLst>
            </c:dLbl>
            <c:dLbl>
              <c:idx val="4"/>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5D-9747-BF64-A54D3C9C4AD0}"/>
                </c:ext>
              </c:extLst>
            </c:dLbl>
            <c:dLbl>
              <c:idx val="5"/>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5D-9747-BF64-A54D3C9C4AD0}"/>
                </c:ext>
              </c:extLst>
            </c:dLbl>
            <c:dLbl>
              <c:idx val="6"/>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5D-9747-BF64-A54D3C9C4AD0}"/>
                </c:ext>
              </c:extLst>
            </c:dLbl>
            <c:dLbl>
              <c:idx val="7"/>
              <c:layout>
                <c:manualLayout>
                  <c:x val="-3.6276644036714469E-2"/>
                  <c:y val="0.12251746484823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5D-9747-BF64-A54D3C9C4AD0}"/>
                </c:ext>
              </c:extLst>
            </c:dLbl>
            <c:dLbl>
              <c:idx val="8"/>
              <c:layout>
                <c:manualLayout>
                  <c:x val="-3.6276644036714635E-2"/>
                  <c:y val="0.118339192784156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D-9747-BF64-A54D3C9C4AD0}"/>
                </c:ext>
              </c:extLst>
            </c:dLbl>
            <c:dLbl>
              <c:idx val="9"/>
              <c:layout>
                <c:manualLayout>
                  <c:x val="-3.4027286653322844E-2"/>
                  <c:y val="0.109982648656011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5D-9747-BF64-A54D3C9C4AD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10"/>
                <c:pt idx="0">
                  <c:v>SIMAN, n=344</c:v>
                </c:pt>
                <c:pt idx="1">
                  <c:v>Bershka, n=82</c:v>
                </c:pt>
                <c:pt idx="2">
                  <c:v>Pull &amp; Bear, n=89</c:v>
                </c:pt>
                <c:pt idx="3">
                  <c:v>PriceSmart, n=83</c:v>
                </c:pt>
                <c:pt idx="4">
                  <c:v>Súper Selectos, n=275</c:v>
                </c:pt>
                <c:pt idx="5">
                  <c:v>Prisma Moda, n=154</c:v>
                </c:pt>
                <c:pt idx="6">
                  <c:v>La Curacao, n=78</c:v>
                </c:pt>
                <c:pt idx="7">
                  <c:v>Omnisport, n=104</c:v>
                </c:pt>
                <c:pt idx="8">
                  <c:v>Walmart, n=214</c:v>
                </c:pt>
                <c:pt idx="9">
                  <c:v>Bomba, n=113</c:v>
                </c:pt>
              </c:strCache>
            </c:strRef>
          </c:cat>
          <c:val>
            <c:numRef>
              <c:f>Hoja1!$C$2:$C$17</c:f>
              <c:numCache>
                <c:formatCode>General</c:formatCode>
                <c:ptCount val="10"/>
                <c:pt idx="0" formatCode="0.0">
                  <c:v>3.8</c:v>
                </c:pt>
                <c:pt idx="1">
                  <c:v>3.6</c:v>
                </c:pt>
                <c:pt idx="2">
                  <c:v>3.6</c:v>
                </c:pt>
                <c:pt idx="3">
                  <c:v>3.6</c:v>
                </c:pt>
                <c:pt idx="4">
                  <c:v>3.6</c:v>
                </c:pt>
                <c:pt idx="5">
                  <c:v>3.6</c:v>
                </c:pt>
                <c:pt idx="6">
                  <c:v>3.6</c:v>
                </c:pt>
                <c:pt idx="7">
                  <c:v>3.6</c:v>
                </c:pt>
                <c:pt idx="8">
                  <c:v>3.5</c:v>
                </c:pt>
                <c:pt idx="9">
                  <c:v>3.5</c:v>
                </c:pt>
              </c:numCache>
            </c:numRef>
          </c:val>
          <c:smooth val="0"/>
          <c:extLst>
            <c:ext xmlns:c16="http://schemas.microsoft.com/office/drawing/2014/chart" uri="{C3380CC4-5D6E-409C-BE32-E72D297353CC}">
              <c16:uniqueId val="{00000001-F52B-4F01-89E8-AA4362E685B7}"/>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Nicaragua</a:t>
            </a:r>
          </a:p>
        </c:rich>
      </c:tx>
      <c:layout>
        <c:manualLayout>
          <c:xMode val="edge"/>
          <c:yMode val="edge"/>
          <c:x val="0.42763808441891393"/>
          <c:y val="6.3302901893319302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FDA3-41A7-96FD-C6CEBA81C829}"/>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SIMAN, n=57</c:v>
                </c:pt>
                <c:pt idx="1">
                  <c:v>El Gallo más Gallo, n=36</c:v>
                </c:pt>
                <c:pt idx="2">
                  <c:v>Walmart, n=67</c:v>
                </c:pt>
                <c:pt idx="3">
                  <c:v>PriceSmart, n=48</c:v>
                </c:pt>
                <c:pt idx="4">
                  <c:v>Zara, n=34</c:v>
                </c:pt>
              </c:strCache>
            </c:strRef>
          </c:cat>
          <c:val>
            <c:numRef>
              <c:f>Hoja1!$B$2:$B$17</c:f>
              <c:numCache>
                <c:formatCode>General</c:formatCode>
                <c:ptCount val="5"/>
                <c:pt idx="0">
                  <c:v>91</c:v>
                </c:pt>
                <c:pt idx="1">
                  <c:v>81</c:v>
                </c:pt>
                <c:pt idx="2">
                  <c:v>72</c:v>
                </c:pt>
                <c:pt idx="3">
                  <c:v>79</c:v>
                </c:pt>
                <c:pt idx="4">
                  <c:v>76</c:v>
                </c:pt>
              </c:numCache>
            </c:numRef>
          </c:val>
          <c:extLst>
            <c:ext xmlns:c16="http://schemas.microsoft.com/office/drawing/2014/chart" uri="{C3380CC4-5D6E-409C-BE32-E72D297353CC}">
              <c16:uniqueId val="{00000000-FDA3-41A7-96FD-C6CEBA81C829}"/>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164176167544887E-2"/>
                  <c:y val="8.9091288335646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AE-184F-BCDB-1EA59F3BE678}"/>
                </c:ext>
              </c:extLst>
            </c:dLbl>
            <c:dLbl>
              <c:idx val="2"/>
              <c:layout>
                <c:manualLayout>
                  <c:x val="-3.6203495643065596E-2"/>
                  <c:y val="0.114171448649694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A3-41A7-96FD-C6CEBA81C829}"/>
                </c:ext>
              </c:extLst>
            </c:dLbl>
            <c:dLbl>
              <c:idx val="3"/>
              <c:layout>
                <c:manualLayout>
                  <c:x val="-2.7166746633978285E-2"/>
                  <c:y val="9.32695603997191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AE-184F-BCDB-1EA59F3BE678}"/>
                </c:ext>
              </c:extLst>
            </c:dLbl>
            <c:dLbl>
              <c:idx val="4"/>
              <c:layout>
                <c:manualLayout>
                  <c:x val="-2.9416104017370163E-2"/>
                  <c:y val="8.909128833564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AE-184F-BCDB-1EA59F3BE678}"/>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5"/>
                <c:pt idx="0">
                  <c:v>SIMAN, n=57</c:v>
                </c:pt>
                <c:pt idx="1">
                  <c:v>El Gallo más Gallo, n=36</c:v>
                </c:pt>
                <c:pt idx="2">
                  <c:v>Walmart, n=67</c:v>
                </c:pt>
                <c:pt idx="3">
                  <c:v>PriceSmart, n=48</c:v>
                </c:pt>
                <c:pt idx="4">
                  <c:v>Zara, n=34</c:v>
                </c:pt>
              </c:strCache>
            </c:strRef>
          </c:cat>
          <c:val>
            <c:numRef>
              <c:f>Hoja1!$C$2:$C$17</c:f>
              <c:numCache>
                <c:formatCode>General</c:formatCode>
                <c:ptCount val="5"/>
                <c:pt idx="0">
                  <c:v>3.7</c:v>
                </c:pt>
                <c:pt idx="1">
                  <c:v>3.6</c:v>
                </c:pt>
                <c:pt idx="2">
                  <c:v>3.5</c:v>
                </c:pt>
                <c:pt idx="3">
                  <c:v>3.4</c:v>
                </c:pt>
                <c:pt idx="4">
                  <c:v>3.4</c:v>
                </c:pt>
              </c:numCache>
            </c:numRef>
          </c:val>
          <c:smooth val="0"/>
          <c:extLst>
            <c:ext xmlns:c16="http://schemas.microsoft.com/office/drawing/2014/chart" uri="{C3380CC4-5D6E-409C-BE32-E72D297353CC}">
              <c16:uniqueId val="{00000001-FDA3-41A7-96FD-C6CEBA81C829}"/>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Costa Rica</a:t>
            </a:r>
          </a:p>
        </c:rich>
      </c:tx>
      <c:layout>
        <c:manualLayout>
          <c:xMode val="edge"/>
          <c:yMode val="edge"/>
          <c:x val="0.43752976634844459"/>
          <c:y val="6.28455977683803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122C-4980-9959-177C170E13DB}"/>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Universal, n=75</c:v>
                </c:pt>
                <c:pt idx="2">
                  <c:v>Zara, n=37</c:v>
                </c:pt>
                <c:pt idx="3">
                  <c:v>Pull &amp; Bear, n=40</c:v>
                </c:pt>
                <c:pt idx="4">
                  <c:v>Bershka, n=41</c:v>
                </c:pt>
                <c:pt idx="5">
                  <c:v>Aliss, n=36</c:v>
                </c:pt>
                <c:pt idx="6">
                  <c:v>Cemaco, n=33</c:v>
                </c:pt>
                <c:pt idx="7">
                  <c:v>Ekono, n=38</c:v>
                </c:pt>
              </c:strCache>
            </c:strRef>
          </c:cat>
          <c:val>
            <c:numRef>
              <c:f>Hoja1!$B$2:$B$22</c:f>
              <c:numCache>
                <c:formatCode>General</c:formatCode>
                <c:ptCount val="8"/>
                <c:pt idx="0">
                  <c:v>91</c:v>
                </c:pt>
                <c:pt idx="1">
                  <c:v>76</c:v>
                </c:pt>
                <c:pt idx="2">
                  <c:v>68</c:v>
                </c:pt>
                <c:pt idx="3">
                  <c:v>68</c:v>
                </c:pt>
                <c:pt idx="4">
                  <c:v>76</c:v>
                </c:pt>
                <c:pt idx="5">
                  <c:v>67</c:v>
                </c:pt>
                <c:pt idx="6">
                  <c:v>73</c:v>
                </c:pt>
                <c:pt idx="7">
                  <c:v>63</c:v>
                </c:pt>
              </c:numCache>
            </c:numRef>
          </c:val>
          <c:extLst>
            <c:ext xmlns:c16="http://schemas.microsoft.com/office/drawing/2014/chart" uri="{C3380CC4-5D6E-409C-BE32-E72D297353CC}">
              <c16:uniqueId val="{00000000-122C-4980-9959-177C170E13DB}"/>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164176167544908E-2"/>
                  <c:y val="0.109982648656011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BC-9941-B45A-F0D87684596B}"/>
                </c:ext>
              </c:extLst>
            </c:dLbl>
            <c:dLbl>
              <c:idx val="2"/>
              <c:layout>
                <c:manualLayout>
                  <c:x val="-3.3914818784153263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BC-9941-B45A-F0D87684596B}"/>
                </c:ext>
              </c:extLst>
            </c:dLbl>
            <c:dLbl>
              <c:idx val="3"/>
              <c:layout>
                <c:manualLayout>
                  <c:x val="-3.6164176167544887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C-9941-B45A-F0D87684596B}"/>
                </c:ext>
              </c:extLst>
            </c:dLbl>
            <c:dLbl>
              <c:idx val="4"/>
              <c:layout>
                <c:manualLayout>
                  <c:x val="-3.6164176167544887E-2"/>
                  <c:y val="7.6556472143427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BC-9941-B45A-F0D87684596B}"/>
                </c:ext>
              </c:extLst>
            </c:dLbl>
            <c:dLbl>
              <c:idx val="5"/>
              <c:layout>
                <c:manualLayout>
                  <c:x val="-3.616417616754497E-2"/>
                  <c:y val="0.105804376591938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C-9941-B45A-F0D87684596B}"/>
                </c:ext>
              </c:extLst>
            </c:dLbl>
            <c:dLbl>
              <c:idx val="6"/>
              <c:layout>
                <c:manualLayout>
                  <c:x val="-3.5039497475849078E-2"/>
                  <c:y val="7.864544367656357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9834601386418875E-2"/>
                      <c:h val="7.7904047133540849E-2"/>
                    </c:manualLayout>
                  </c15:layout>
                </c:ext>
                <c:ext xmlns:c16="http://schemas.microsoft.com/office/drawing/2014/chart" uri="{C3380CC4-5D6E-409C-BE32-E72D297353CC}">
                  <c16:uniqueId val="{00000007-B8BC-9941-B45A-F0D87684596B}"/>
                </c:ext>
              </c:extLst>
            </c:dLbl>
            <c:dLbl>
              <c:idx val="7"/>
              <c:layout>
                <c:manualLayout>
                  <c:x val="-3.3914818784153422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BC-9941-B45A-F0D87684596B}"/>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8"/>
                <c:pt idx="0">
                  <c:v>SIMAN, n=75</c:v>
                </c:pt>
                <c:pt idx="1">
                  <c:v>Universal, n=75</c:v>
                </c:pt>
                <c:pt idx="2">
                  <c:v>Zara, n=37</c:v>
                </c:pt>
                <c:pt idx="3">
                  <c:v>Pull &amp; Bear, n=40</c:v>
                </c:pt>
                <c:pt idx="4">
                  <c:v>Bershka, n=41</c:v>
                </c:pt>
                <c:pt idx="5">
                  <c:v>Aliss, n=36</c:v>
                </c:pt>
                <c:pt idx="6">
                  <c:v>Cemaco, n=33</c:v>
                </c:pt>
                <c:pt idx="7">
                  <c:v>Ekono, n=38</c:v>
                </c:pt>
              </c:strCache>
            </c:strRef>
          </c:cat>
          <c:val>
            <c:numRef>
              <c:f>Hoja1!$C$2:$C$22</c:f>
              <c:numCache>
                <c:formatCode>0.0</c:formatCode>
                <c:ptCount val="8"/>
                <c:pt idx="0">
                  <c:v>3.8</c:v>
                </c:pt>
                <c:pt idx="1">
                  <c:v>3.6</c:v>
                </c:pt>
                <c:pt idx="2">
                  <c:v>3.4</c:v>
                </c:pt>
                <c:pt idx="3">
                  <c:v>3.4</c:v>
                </c:pt>
                <c:pt idx="4">
                  <c:v>3.4</c:v>
                </c:pt>
                <c:pt idx="5">
                  <c:v>3.3</c:v>
                </c:pt>
                <c:pt idx="6">
                  <c:v>3.3</c:v>
                </c:pt>
                <c:pt idx="7">
                  <c:v>3.2</c:v>
                </c:pt>
              </c:numCache>
            </c:numRef>
          </c:val>
          <c:smooth val="0"/>
          <c:extLst>
            <c:ext xmlns:c16="http://schemas.microsoft.com/office/drawing/2014/chart" uri="{C3380CC4-5D6E-409C-BE32-E72D297353CC}">
              <c16:uniqueId val="{00000001-122C-4980-9959-177C170E13DB}"/>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sz="1400" b="1" dirty="0"/>
              <a:t>Guatemala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1"/>
            <c:invertIfNegative val="0"/>
            <c:bubble3D val="0"/>
            <c:spPr>
              <a:solidFill>
                <a:srgbClr val="C00000"/>
              </a:solidFill>
              <a:ln>
                <a:solidFill>
                  <a:schemeClr val="bg1"/>
                </a:solidFill>
              </a:ln>
              <a:effectLst/>
            </c:spPr>
            <c:extLst>
              <c:ext xmlns:c16="http://schemas.microsoft.com/office/drawing/2014/chart" uri="{C3380CC4-5D6E-409C-BE32-E72D297353CC}">
                <c16:uniqueId val="{00000000-1153-4414-A665-67D26AB5B19A}"/>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Walmart, n=422</c:v>
                </c:pt>
                <c:pt idx="1">
                  <c:v>SIMAN, n=432</c:v>
                </c:pt>
                <c:pt idx="2">
                  <c:v>Cemaco, n=420</c:v>
                </c:pt>
                <c:pt idx="3">
                  <c:v>Tiendas Max, n=369</c:v>
                </c:pt>
                <c:pt idx="4">
                  <c:v>Juguetón, n=330</c:v>
                </c:pt>
                <c:pt idx="5">
                  <c:v>Sears, n=372</c:v>
                </c:pt>
                <c:pt idx="6">
                  <c:v>La Curacao, n=370</c:v>
                </c:pt>
                <c:pt idx="7">
                  <c:v>El Gallo Más Gallo, n=362</c:v>
                </c:pt>
              </c:strCache>
            </c:strRef>
          </c:cat>
          <c:val>
            <c:numRef>
              <c:f>Hoja1!$B$2:$B$11</c:f>
              <c:numCache>
                <c:formatCode>General</c:formatCode>
                <c:ptCount val="8"/>
                <c:pt idx="0">
                  <c:v>88</c:v>
                </c:pt>
                <c:pt idx="1">
                  <c:v>81</c:v>
                </c:pt>
                <c:pt idx="2">
                  <c:v>86</c:v>
                </c:pt>
                <c:pt idx="3">
                  <c:v>76</c:v>
                </c:pt>
                <c:pt idx="4">
                  <c:v>69</c:v>
                </c:pt>
                <c:pt idx="5">
                  <c:v>68</c:v>
                </c:pt>
                <c:pt idx="6">
                  <c:v>49</c:v>
                </c:pt>
                <c:pt idx="7">
                  <c:v>36</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4"/>
              <c:layout>
                <c:manualLayout>
                  <c:x val="-3.616417616754497E-2"/>
                  <c:y val="0.101626104527865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82-F141-ADD3-3DE1938CFF3C}"/>
                </c:ext>
              </c:extLst>
            </c:dLbl>
            <c:dLbl>
              <c:idx val="5"/>
              <c:layout>
                <c:manualLayout>
                  <c:x val="-3.3954138259674048E-2"/>
                  <c:y val="8.9101816265256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82-F141-ADD3-3DE1938CFF3C}"/>
                </c:ext>
              </c:extLst>
            </c:dLbl>
            <c:dLbl>
              <c:idx val="6"/>
              <c:layout>
                <c:manualLayout>
                  <c:x val="-3.6164176167544887E-2"/>
                  <c:y val="0.147587097232667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53-4414-A665-67D26AB5B19A}"/>
                </c:ext>
              </c:extLst>
            </c:dLbl>
            <c:dLbl>
              <c:idx val="7"/>
              <c:layout>
                <c:manualLayout>
                  <c:x val="-3.3914818784153263E-2"/>
                  <c:y val="0.168478457553032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53-4414-A665-67D26AB5B19A}"/>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8"/>
                <c:pt idx="0">
                  <c:v>Walmart, n=422</c:v>
                </c:pt>
                <c:pt idx="1">
                  <c:v>SIMAN, n=432</c:v>
                </c:pt>
                <c:pt idx="2">
                  <c:v>Cemaco, n=420</c:v>
                </c:pt>
                <c:pt idx="3">
                  <c:v>Tiendas Max, n=369</c:v>
                </c:pt>
                <c:pt idx="4">
                  <c:v>Juguetón, n=330</c:v>
                </c:pt>
                <c:pt idx="5">
                  <c:v>Sears, n=372</c:v>
                </c:pt>
                <c:pt idx="6">
                  <c:v>La Curacao, n=370</c:v>
                </c:pt>
                <c:pt idx="7">
                  <c:v>El Gallo Más Gallo, n=362</c:v>
                </c:pt>
              </c:strCache>
            </c:strRef>
          </c:cat>
          <c:val>
            <c:numRef>
              <c:f>Hoja1!$C$2:$C$11</c:f>
              <c:numCache>
                <c:formatCode>General</c:formatCode>
                <c:ptCount val="8"/>
                <c:pt idx="0">
                  <c:v>4.4000000000000004</c:v>
                </c:pt>
                <c:pt idx="1">
                  <c:v>4.3</c:v>
                </c:pt>
                <c:pt idx="2">
                  <c:v>4.3</c:v>
                </c:pt>
                <c:pt idx="3">
                  <c:v>4.0999999999999996</c:v>
                </c:pt>
                <c:pt idx="4">
                  <c:v>4.0999999999999996</c:v>
                </c:pt>
                <c:pt idx="5" formatCode="0.0">
                  <c:v>4</c:v>
                </c:pt>
                <c:pt idx="6">
                  <c:v>3.6</c:v>
                </c:pt>
                <c:pt idx="7">
                  <c:v>3.3</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El</a:t>
            </a:r>
            <a:r>
              <a:rPr lang="es-CR" b="1" baseline="0" dirty="0">
                <a:solidFill>
                  <a:schemeClr val="tx1"/>
                </a:solidFill>
              </a:rPr>
              <a:t> Salvador</a:t>
            </a:r>
            <a:endParaRPr lang="es-CR" b="1"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
          <c:y val="0.15699873730644237"/>
          <c:w val="1"/>
          <c:h val="0.57967800327287011"/>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0"/>
            <c:invertIfNegative val="0"/>
            <c:bubble3D val="0"/>
            <c:spPr>
              <a:solidFill>
                <a:srgbClr val="C00000"/>
              </a:solidFill>
              <a:ln>
                <a:solidFill>
                  <a:schemeClr val="bg1"/>
                </a:solidFill>
              </a:ln>
              <a:effectLst/>
            </c:spPr>
            <c:extLst>
              <c:ext xmlns:c16="http://schemas.microsoft.com/office/drawing/2014/chart" uri="{C3380CC4-5D6E-409C-BE32-E72D297353CC}">
                <c16:uniqueId val="{00000003-3AFA-4A15-9593-07756D26AF28}"/>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n=625</c:v>
                </c:pt>
                <c:pt idx="1">
                  <c:v>Walmart, n=592</c:v>
                </c:pt>
                <c:pt idx="2">
                  <c:v>PriceSmart, n=485</c:v>
                </c:pt>
                <c:pt idx="3">
                  <c:v>Súper Selectos, n=596</c:v>
                </c:pt>
                <c:pt idx="4">
                  <c:v>Pull &amp; Bear, n=336</c:v>
                </c:pt>
                <c:pt idx="5">
                  <c:v>Bershka, n=359</c:v>
                </c:pt>
                <c:pt idx="6">
                  <c:v>Prisma Moda, n=572</c:v>
                </c:pt>
                <c:pt idx="7">
                  <c:v>Omnisport, n=575</c:v>
                </c:pt>
                <c:pt idx="8">
                  <c:v>La Curacao, n=589</c:v>
                </c:pt>
                <c:pt idx="9">
                  <c:v>Bomba, n=553</c:v>
                </c:pt>
              </c:strCache>
            </c:strRef>
          </c:cat>
          <c:val>
            <c:numRef>
              <c:f>Hoja1!$B$2:$B$17</c:f>
              <c:numCache>
                <c:formatCode>General</c:formatCode>
                <c:ptCount val="10"/>
                <c:pt idx="0">
                  <c:v>88</c:v>
                </c:pt>
                <c:pt idx="1">
                  <c:v>84</c:v>
                </c:pt>
                <c:pt idx="2">
                  <c:v>76</c:v>
                </c:pt>
                <c:pt idx="3">
                  <c:v>81</c:v>
                </c:pt>
                <c:pt idx="4">
                  <c:v>75</c:v>
                </c:pt>
                <c:pt idx="5">
                  <c:v>73</c:v>
                </c:pt>
                <c:pt idx="6">
                  <c:v>72</c:v>
                </c:pt>
                <c:pt idx="7">
                  <c:v>60</c:v>
                </c:pt>
                <c:pt idx="8">
                  <c:v>55</c:v>
                </c:pt>
                <c:pt idx="9">
                  <c:v>54</c:v>
                </c:pt>
              </c:numCache>
            </c:numRef>
          </c:val>
          <c:extLst>
            <c:ext xmlns:c16="http://schemas.microsoft.com/office/drawing/2014/chart" uri="{C3380CC4-5D6E-409C-BE32-E72D297353CC}">
              <c16:uniqueId val="{00000000-3AFA-4A15-9593-07756D26AF28}"/>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7"/>
              <c:layout>
                <c:manualLayout>
                  <c:x val="-3.5200608529065563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F-7E47-B4EC-1626E85B9A30}"/>
                </c:ext>
              </c:extLst>
            </c:dLbl>
            <c:dLbl>
              <c:idx val="8"/>
              <c:layout>
                <c:manualLayout>
                  <c:x val="-3.3017960784866379E-2"/>
                  <c:y val="0.135052281040448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F-7E47-B4EC-1626E85B9A30}"/>
                </c:ext>
              </c:extLst>
            </c:dLbl>
            <c:dLbl>
              <c:idx val="9"/>
              <c:layout>
                <c:manualLayout>
                  <c:x val="-2.462129772672941E-2"/>
                  <c:y val="0.12251746484823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CF-7E47-B4EC-1626E85B9A3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10"/>
                <c:pt idx="0">
                  <c:v>SIMAN, n=625</c:v>
                </c:pt>
                <c:pt idx="1">
                  <c:v>Walmart, n=592</c:v>
                </c:pt>
                <c:pt idx="2">
                  <c:v>PriceSmart, n=485</c:v>
                </c:pt>
                <c:pt idx="3">
                  <c:v>Súper Selectos, n=596</c:v>
                </c:pt>
                <c:pt idx="4">
                  <c:v>Pull &amp; Bear, n=336</c:v>
                </c:pt>
                <c:pt idx="5">
                  <c:v>Bershka, n=359</c:v>
                </c:pt>
                <c:pt idx="6">
                  <c:v>Prisma Moda, n=572</c:v>
                </c:pt>
                <c:pt idx="7">
                  <c:v>Omnisport, n=575</c:v>
                </c:pt>
                <c:pt idx="8">
                  <c:v>La Curacao, n=589</c:v>
                </c:pt>
                <c:pt idx="9">
                  <c:v>Bomba, n=553</c:v>
                </c:pt>
              </c:strCache>
            </c:strRef>
          </c:cat>
          <c:val>
            <c:numRef>
              <c:f>Hoja1!$C$2:$C$17</c:f>
              <c:numCache>
                <c:formatCode>General</c:formatCode>
                <c:ptCount val="10"/>
                <c:pt idx="0" formatCode="0.0">
                  <c:v>4.5</c:v>
                </c:pt>
                <c:pt idx="1">
                  <c:v>4.3</c:v>
                </c:pt>
                <c:pt idx="2">
                  <c:v>4.2</c:v>
                </c:pt>
                <c:pt idx="3">
                  <c:v>4.2</c:v>
                </c:pt>
                <c:pt idx="4">
                  <c:v>4.0999999999999996</c:v>
                </c:pt>
                <c:pt idx="5">
                  <c:v>4.0999999999999996</c:v>
                </c:pt>
                <c:pt idx="6" formatCode="0.0">
                  <c:v>4</c:v>
                </c:pt>
                <c:pt idx="7">
                  <c:v>3.8</c:v>
                </c:pt>
                <c:pt idx="8">
                  <c:v>3.7</c:v>
                </c:pt>
                <c:pt idx="9">
                  <c:v>3.6</c:v>
                </c:pt>
              </c:numCache>
            </c:numRef>
          </c:val>
          <c:smooth val="0"/>
          <c:extLst>
            <c:ext xmlns:c16="http://schemas.microsoft.com/office/drawing/2014/chart" uri="{C3380CC4-5D6E-409C-BE32-E72D297353CC}">
              <c16:uniqueId val="{00000001-3AFA-4A15-9593-07756D26AF28}"/>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layout>
        <c:manualLayout>
          <c:xMode val="edge"/>
          <c:yMode val="edge"/>
          <c:x val="0.32912437500225566"/>
          <c:y val="0.90522617411988793"/>
          <c:w val="0.32865536353029351"/>
          <c:h val="9.477382588011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El Salvador</a:t>
            </a:r>
          </a:p>
        </c:rich>
      </c:tx>
      <c:layout>
        <c:manualLayout>
          <c:xMode val="edge"/>
          <c:yMode val="edge"/>
          <c:x val="0.38757381053377638"/>
          <c:y val="3.72019839663215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Hoja1!$B$2:$B$6</c:f>
              <c:numCache>
                <c:formatCode>General</c:formatCode>
                <c:ptCount val="5"/>
                <c:pt idx="0">
                  <c:v>3</c:v>
                </c:pt>
                <c:pt idx="1">
                  <c:v>5</c:v>
                </c:pt>
                <c:pt idx="2">
                  <c:v>5</c:v>
                </c:pt>
                <c:pt idx="3">
                  <c:v>6</c:v>
                </c:pt>
                <c:pt idx="4">
                  <c:v>53</c:v>
                </c:pt>
              </c:numCache>
            </c:numRef>
          </c:val>
          <c:extLst>
            <c:ext xmlns:c16="http://schemas.microsoft.com/office/drawing/2014/chart" uri="{C3380CC4-5D6E-409C-BE32-E72D297353CC}">
              <c16:uniqueId val="{00000000-4B05-AD46-AF5F-9F603782EB9C}"/>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Hoja1!$C$2:$C$6</c:f>
              <c:numCache>
                <c:formatCode>General</c:formatCode>
                <c:ptCount val="5"/>
                <c:pt idx="0">
                  <c:v>7</c:v>
                </c:pt>
                <c:pt idx="1">
                  <c:v>8</c:v>
                </c:pt>
                <c:pt idx="2">
                  <c:v>7</c:v>
                </c:pt>
                <c:pt idx="3">
                  <c:v>8</c:v>
                </c:pt>
                <c:pt idx="4">
                  <c:v>15</c:v>
                </c:pt>
              </c:numCache>
            </c:numRef>
          </c:val>
          <c:extLst>
            <c:ext xmlns:c16="http://schemas.microsoft.com/office/drawing/2014/chart" uri="{C3380CC4-5D6E-409C-BE32-E72D297353CC}">
              <c16:uniqueId val="{00000001-4B05-AD46-AF5F-9F603782EB9C}"/>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Hoja1!$D$2:$D$6</c:f>
              <c:numCache>
                <c:formatCode>General</c:formatCode>
                <c:ptCount val="5"/>
                <c:pt idx="0">
                  <c:v>84</c:v>
                </c:pt>
                <c:pt idx="1">
                  <c:v>82</c:v>
                </c:pt>
                <c:pt idx="2">
                  <c:v>80</c:v>
                </c:pt>
                <c:pt idx="3">
                  <c:v>80</c:v>
                </c:pt>
                <c:pt idx="4">
                  <c:v>33</c:v>
                </c:pt>
              </c:numCache>
            </c:numRef>
          </c:val>
          <c:extLst>
            <c:ext xmlns:c16="http://schemas.microsoft.com/office/drawing/2014/chart" uri="{C3380CC4-5D6E-409C-BE32-E72D297353CC}">
              <c16:uniqueId val="{00000002-4B05-AD46-AF5F-9F603782EB9C}"/>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Hoja1!$E$2:$E$6</c:f>
              <c:numCache>
                <c:formatCode>General</c:formatCode>
                <c:ptCount val="5"/>
                <c:pt idx="0">
                  <c:v>94</c:v>
                </c:pt>
                <c:pt idx="1">
                  <c:v>95</c:v>
                </c:pt>
                <c:pt idx="2">
                  <c:v>92</c:v>
                </c:pt>
                <c:pt idx="3">
                  <c:v>95</c:v>
                </c:pt>
                <c:pt idx="4">
                  <c:v>100</c:v>
                </c:pt>
              </c:numCache>
            </c:numRef>
          </c:val>
          <c:extLst>
            <c:ext xmlns:c16="http://schemas.microsoft.com/office/drawing/2014/chart" uri="{C3380CC4-5D6E-409C-BE32-E72D297353CC}">
              <c16:uniqueId val="{00000003-4B05-AD46-AF5F-9F603782EB9C}"/>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General"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Nicaragua</a:t>
            </a:r>
          </a:p>
        </c:rich>
      </c:tx>
      <c:layout>
        <c:manualLayout>
          <c:xMode val="edge"/>
          <c:yMode val="edge"/>
          <c:x val="0.43881814059131008"/>
          <c:y val="9.192198540960555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6951427813151437E-2"/>
          <c:y val="0.12357256079385853"/>
          <c:w val="0.96085071514980624"/>
          <c:h val="0.60056936359323498"/>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2"/>
            <c:invertIfNegative val="0"/>
            <c:bubble3D val="0"/>
            <c:spPr>
              <a:solidFill>
                <a:srgbClr val="C00000"/>
              </a:solidFill>
              <a:ln>
                <a:solidFill>
                  <a:schemeClr val="bg1"/>
                </a:solidFill>
              </a:ln>
              <a:effectLst/>
            </c:spPr>
            <c:extLst>
              <c:ext xmlns:c16="http://schemas.microsoft.com/office/drawing/2014/chart" uri="{C3380CC4-5D6E-409C-BE32-E72D297353CC}">
                <c16:uniqueId val="{00000002-5D21-4B53-9BCD-9505D70EC374}"/>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PriceSmart, n=208</c:v>
                </c:pt>
                <c:pt idx="1">
                  <c:v>Walmart, n=208</c:v>
                </c:pt>
                <c:pt idx="2">
                  <c:v>SIMAN, n=217</c:v>
                </c:pt>
                <c:pt idx="3">
                  <c:v>Zara, n=127</c:v>
                </c:pt>
                <c:pt idx="4">
                  <c:v>El Gallo más Gallo, n=211</c:v>
                </c:pt>
              </c:strCache>
            </c:strRef>
          </c:cat>
          <c:val>
            <c:numRef>
              <c:f>Hoja1!$B$2:$B$17</c:f>
              <c:numCache>
                <c:formatCode>General</c:formatCode>
                <c:ptCount val="5"/>
                <c:pt idx="0">
                  <c:v>78</c:v>
                </c:pt>
                <c:pt idx="1">
                  <c:v>81</c:v>
                </c:pt>
                <c:pt idx="2">
                  <c:v>76</c:v>
                </c:pt>
                <c:pt idx="3">
                  <c:v>67</c:v>
                </c:pt>
                <c:pt idx="4">
                  <c:v>48</c:v>
                </c:pt>
              </c:numCache>
            </c:numRef>
          </c:val>
          <c:extLst>
            <c:ext xmlns:c16="http://schemas.microsoft.com/office/drawing/2014/chart" uri="{C3380CC4-5D6E-409C-BE32-E72D297353CC}">
              <c16:uniqueId val="{00000000-5D21-4B53-9BCD-9505D70EC374}"/>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0"/>
              <c:layout>
                <c:manualLayout>
                  <c:x val="-4.0059940286548489E-2"/>
                  <c:y val="0.118339192784157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7-5B47-A2C5-B7E03C215A60}"/>
                </c:ext>
              </c:extLst>
            </c:dLbl>
            <c:dLbl>
              <c:idx val="1"/>
              <c:layout>
                <c:manualLayout>
                  <c:x val="-3.5627932606263096E-2"/>
                  <c:y val="0.10998264865601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C7-5B47-A2C5-B7E03C215A60}"/>
                </c:ext>
              </c:extLst>
            </c:dLbl>
            <c:dLbl>
              <c:idx val="2"/>
              <c:layout>
                <c:manualLayout>
                  <c:x val="-3.5627932606263055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C7-5B47-A2C5-B7E03C215A60}"/>
                </c:ext>
              </c:extLst>
            </c:dLbl>
            <c:dLbl>
              <c:idx val="3"/>
              <c:layout>
                <c:manualLayout>
                  <c:x val="-2.89799210858349E-2"/>
                  <c:y val="0.151765369296740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C7-5B47-A2C5-B7E03C215A60}"/>
                </c:ext>
              </c:extLst>
            </c:dLbl>
            <c:dLbl>
              <c:idx val="4"/>
              <c:layout>
                <c:manualLayout>
                  <c:x val="-3.3411928766120334E-2"/>
                  <c:y val="0.181013273745251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C7-5B47-A2C5-B7E03C215A6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5"/>
                <c:pt idx="0">
                  <c:v>PriceSmart, n=208</c:v>
                </c:pt>
                <c:pt idx="1">
                  <c:v>Walmart, n=208</c:v>
                </c:pt>
                <c:pt idx="2">
                  <c:v>SIMAN, n=217</c:v>
                </c:pt>
                <c:pt idx="3">
                  <c:v>Zara, n=127</c:v>
                </c:pt>
                <c:pt idx="4">
                  <c:v>El Gallo más Gallo, n=211</c:v>
                </c:pt>
              </c:strCache>
            </c:strRef>
          </c:cat>
          <c:val>
            <c:numRef>
              <c:f>Hoja1!$C$2:$C$17</c:f>
              <c:numCache>
                <c:formatCode>General</c:formatCode>
                <c:ptCount val="5"/>
                <c:pt idx="0">
                  <c:v>4.0999999999999996</c:v>
                </c:pt>
                <c:pt idx="1">
                  <c:v>4.0999999999999996</c:v>
                </c:pt>
                <c:pt idx="2" formatCode="0.0">
                  <c:v>4</c:v>
                </c:pt>
                <c:pt idx="3">
                  <c:v>3.9</c:v>
                </c:pt>
                <c:pt idx="4">
                  <c:v>3.3</c:v>
                </c:pt>
              </c:numCache>
            </c:numRef>
          </c:val>
          <c:smooth val="0"/>
          <c:extLst>
            <c:ext xmlns:c16="http://schemas.microsoft.com/office/drawing/2014/chart" uri="{C3380CC4-5D6E-409C-BE32-E72D297353CC}">
              <c16:uniqueId val="{00000001-5D21-4B53-9BCD-9505D70EC374}"/>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Costa Rica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2.0903021937418904E-2"/>
          <c:y val="0.15699873730644237"/>
          <c:w val="0.9706473972450429"/>
          <c:h val="0.52118219437584845"/>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0"/>
            <c:invertIfNegative val="0"/>
            <c:bubble3D val="0"/>
            <c:spPr>
              <a:solidFill>
                <a:srgbClr val="C00000"/>
              </a:solidFill>
              <a:ln>
                <a:solidFill>
                  <a:schemeClr val="bg1"/>
                </a:solidFill>
              </a:ln>
              <a:effectLst/>
            </c:spPr>
            <c:extLst>
              <c:ext xmlns:c16="http://schemas.microsoft.com/office/drawing/2014/chart" uri="{C3380CC4-5D6E-409C-BE32-E72D297353CC}">
                <c16:uniqueId val="{00000002-DD78-400B-AAE3-8D2425A641E3}"/>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n=214</c:v>
                </c:pt>
                <c:pt idx="1">
                  <c:v>Universal, n=191</c:v>
                </c:pt>
                <c:pt idx="2">
                  <c:v>Zara, n=171</c:v>
                </c:pt>
                <c:pt idx="3">
                  <c:v>Bershka, n=140</c:v>
                </c:pt>
                <c:pt idx="4">
                  <c:v>Pull &amp; Bear, n=131</c:v>
                </c:pt>
                <c:pt idx="5">
                  <c:v>Cemaco, n=175</c:v>
                </c:pt>
                <c:pt idx="6">
                  <c:v>Aliss, n=175</c:v>
                </c:pt>
                <c:pt idx="7">
                  <c:v>Ekono, n=163</c:v>
                </c:pt>
              </c:strCache>
            </c:strRef>
          </c:cat>
          <c:val>
            <c:numRef>
              <c:f>Hoja1!$B$2:$B$22</c:f>
              <c:numCache>
                <c:formatCode>General</c:formatCode>
                <c:ptCount val="8"/>
                <c:pt idx="0">
                  <c:v>83</c:v>
                </c:pt>
                <c:pt idx="1">
                  <c:v>86</c:v>
                </c:pt>
                <c:pt idx="2">
                  <c:v>74</c:v>
                </c:pt>
                <c:pt idx="3">
                  <c:v>74</c:v>
                </c:pt>
                <c:pt idx="4">
                  <c:v>73</c:v>
                </c:pt>
                <c:pt idx="5">
                  <c:v>69</c:v>
                </c:pt>
                <c:pt idx="6">
                  <c:v>67</c:v>
                </c:pt>
                <c:pt idx="7">
                  <c:v>55</c:v>
                </c:pt>
              </c:numCache>
            </c:numRef>
          </c:val>
          <c:extLst>
            <c:ext xmlns:c16="http://schemas.microsoft.com/office/drawing/2014/chart" uri="{C3380CC4-5D6E-409C-BE32-E72D297353CC}">
              <c16:uniqueId val="{00000000-DD78-400B-AAE3-8D2425A641E3}"/>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0"/>
              <c:layout>
                <c:manualLayout>
                  <c:x val="-3.391476284292895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78-400B-AAE3-8D2425A641E3}"/>
                </c:ext>
              </c:extLst>
            </c:dLbl>
            <c:dLbl>
              <c:idx val="1"/>
              <c:layout>
                <c:manualLayout>
                  <c:x val="-3.4011711075284709E-2"/>
                  <c:y val="0.10580437659193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A8-B04F-90AA-74787DB42657}"/>
                </c:ext>
              </c:extLst>
            </c:dLbl>
            <c:dLbl>
              <c:idx val="2"/>
              <c:layout>
                <c:manualLayout>
                  <c:x val="-3.3914762842928985E-2"/>
                  <c:y val="0.147587097232667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A8-B04F-90AA-74787DB42657}"/>
                </c:ext>
              </c:extLst>
            </c:dLbl>
            <c:dLbl>
              <c:idx val="3"/>
              <c:layout>
                <c:manualLayout>
                  <c:x val="-3.6164233017449324E-2"/>
                  <c:y val="0.147587097232667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A8-B04F-90AA-74787DB42657}"/>
                </c:ext>
              </c:extLst>
            </c:dLbl>
            <c:dLbl>
              <c:idx val="4"/>
              <c:layout>
                <c:manualLayout>
                  <c:x val="-3.1955967875559148E-2"/>
                  <c:y val="0.151765369296740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A8-B04F-90AA-74787DB42657}"/>
                </c:ext>
              </c:extLst>
            </c:dLbl>
            <c:dLbl>
              <c:idx val="5"/>
              <c:layout>
                <c:manualLayout>
                  <c:x val="-3.8510312444492052E-2"/>
                  <c:y val="0.147587097232667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A8-B04F-90AA-74787DB42657}"/>
                </c:ext>
              </c:extLst>
            </c:dLbl>
            <c:dLbl>
              <c:idx val="6"/>
              <c:layout>
                <c:manualLayout>
                  <c:x val="-3.6261011759888537E-2"/>
                  <c:y val="0.139230553104521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A8-B04F-90AA-74787DB42657}"/>
                </c:ext>
              </c:extLst>
            </c:dLbl>
            <c:dLbl>
              <c:idx val="7"/>
              <c:layout>
                <c:manualLayout>
                  <c:x val="-3.4787466424047502E-2"/>
                  <c:y val="0.172656729617105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A8-B04F-90AA-74787DB42657}"/>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8"/>
                <c:pt idx="0">
                  <c:v>SIMAN, n=214</c:v>
                </c:pt>
                <c:pt idx="1">
                  <c:v>Universal, n=191</c:v>
                </c:pt>
                <c:pt idx="2">
                  <c:v>Zara, n=171</c:v>
                </c:pt>
                <c:pt idx="3">
                  <c:v>Bershka, n=140</c:v>
                </c:pt>
                <c:pt idx="4">
                  <c:v>Pull &amp; Bear, n=131</c:v>
                </c:pt>
                <c:pt idx="5">
                  <c:v>Cemaco, n=175</c:v>
                </c:pt>
                <c:pt idx="6">
                  <c:v>Aliss, n=175</c:v>
                </c:pt>
                <c:pt idx="7">
                  <c:v>Ekono, n=163</c:v>
                </c:pt>
              </c:strCache>
            </c:strRef>
          </c:cat>
          <c:val>
            <c:numRef>
              <c:f>Hoja1!$C$2:$C$22</c:f>
              <c:numCache>
                <c:formatCode>0.0</c:formatCode>
                <c:ptCount val="8"/>
                <c:pt idx="0">
                  <c:v>4.3</c:v>
                </c:pt>
                <c:pt idx="1">
                  <c:v>4.3</c:v>
                </c:pt>
                <c:pt idx="2">
                  <c:v>4.0999999999999996</c:v>
                </c:pt>
                <c:pt idx="3">
                  <c:v>4.0999999999999996</c:v>
                </c:pt>
                <c:pt idx="4">
                  <c:v>4.0999999999999996</c:v>
                </c:pt>
                <c:pt idx="5">
                  <c:v>4</c:v>
                </c:pt>
                <c:pt idx="6">
                  <c:v>3.9</c:v>
                </c:pt>
                <c:pt idx="7">
                  <c:v>3.7</c:v>
                </c:pt>
              </c:numCache>
            </c:numRef>
          </c:val>
          <c:smooth val="0"/>
          <c:extLst>
            <c:ext xmlns:c16="http://schemas.microsoft.com/office/drawing/2014/chart" uri="{C3380CC4-5D6E-409C-BE32-E72D297353CC}">
              <c16:uniqueId val="{00000001-DD78-400B-AAE3-8D2425A641E3}"/>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Guatemala</a:t>
            </a:r>
          </a:p>
        </c:rich>
      </c:tx>
      <c:layout>
        <c:manualLayout>
          <c:xMode val="edge"/>
          <c:yMode val="edge"/>
          <c:x val="0.35221557892513639"/>
          <c:y val="3.703873674549025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Hoja1!$B$2:$B$6</c:f>
              <c:numCache>
                <c:formatCode>#,##0_);\(#,##0\)</c:formatCode>
                <c:ptCount val="5"/>
                <c:pt idx="0">
                  <c:v>4.1666666666666661</c:v>
                </c:pt>
                <c:pt idx="1">
                  <c:v>3.7037037037037033</c:v>
                </c:pt>
                <c:pt idx="2">
                  <c:v>15.972222222222221</c:v>
                </c:pt>
                <c:pt idx="3">
                  <c:v>29.398148148148145</c:v>
                </c:pt>
                <c:pt idx="4">
                  <c:v>30.092592592592592</c:v>
                </c:pt>
              </c:numCache>
            </c:numRef>
          </c:val>
          <c:extLst>
            <c:ext xmlns:c16="http://schemas.microsoft.com/office/drawing/2014/chart" uri="{C3380CC4-5D6E-409C-BE32-E72D297353CC}">
              <c16:uniqueId val="{00000000-BBE3-D34F-9DD5-00F04E94E661}"/>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Hoja1!$C$2:$C$6</c:f>
              <c:numCache>
                <c:formatCode>#,##0_);\(#,##0\)</c:formatCode>
                <c:ptCount val="5"/>
                <c:pt idx="0">
                  <c:v>4.1666666666666661</c:v>
                </c:pt>
                <c:pt idx="1">
                  <c:v>7.6388888888888893</c:v>
                </c:pt>
                <c:pt idx="2">
                  <c:v>25.231481481481481</c:v>
                </c:pt>
                <c:pt idx="3">
                  <c:v>22.685185185185187</c:v>
                </c:pt>
                <c:pt idx="4">
                  <c:v>14.351851851851851</c:v>
                </c:pt>
              </c:numCache>
            </c:numRef>
          </c:val>
          <c:extLst>
            <c:ext xmlns:c16="http://schemas.microsoft.com/office/drawing/2014/chart" uri="{C3380CC4-5D6E-409C-BE32-E72D297353CC}">
              <c16:uniqueId val="{00000001-BBE3-D34F-9DD5-00F04E94E661}"/>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Hoja1!$D$2:$D$6</c:f>
              <c:numCache>
                <c:formatCode>#,##0_);\(#,##0\)</c:formatCode>
                <c:ptCount val="5"/>
                <c:pt idx="0">
                  <c:v>75.462962962962962</c:v>
                </c:pt>
                <c:pt idx="1">
                  <c:v>74.074074074074076</c:v>
                </c:pt>
                <c:pt idx="2">
                  <c:v>56.018518518518526</c:v>
                </c:pt>
                <c:pt idx="3">
                  <c:v>45.601851851851855</c:v>
                </c:pt>
                <c:pt idx="4">
                  <c:v>56.018518518518526</c:v>
                </c:pt>
              </c:numCache>
            </c:numRef>
          </c:val>
          <c:extLst>
            <c:ext xmlns:c16="http://schemas.microsoft.com/office/drawing/2014/chart" uri="{C3380CC4-5D6E-409C-BE32-E72D297353CC}">
              <c16:uniqueId val="{00000002-BBE3-D34F-9DD5-00F04E94E661}"/>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Hoja1!$E$2:$E$6</c:f>
              <c:numCache>
                <c:formatCode>#,##0_);\(#,##0\)</c:formatCode>
                <c:ptCount val="5"/>
                <c:pt idx="0">
                  <c:v>83.796296296296291</c:v>
                </c:pt>
                <c:pt idx="1">
                  <c:v>85.416666666666671</c:v>
                </c:pt>
                <c:pt idx="2">
                  <c:v>97.222222222222229</c:v>
                </c:pt>
                <c:pt idx="3">
                  <c:v>97.68518518518519</c:v>
                </c:pt>
                <c:pt idx="4">
                  <c:v>100.46296296296296</c:v>
                </c:pt>
              </c:numCache>
            </c:numRef>
          </c:val>
          <c:extLst>
            <c:ext xmlns:c16="http://schemas.microsoft.com/office/drawing/2014/chart" uri="{C3380CC4-5D6E-409C-BE32-E72D297353CC}">
              <c16:uniqueId val="{00000003-BBE3-D34F-9DD5-00F04E94E661}"/>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Compras en SIMAN</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en</a:t>
            </a: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 los</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últimos 3 meses</a:t>
            </a:r>
          </a:p>
          <a:p>
            <a:pPr>
              <a:defRPr/>
            </a:pPr>
            <a:r>
              <a:rPr lang="es-CR" sz="1400" b="0" baseline="0" dirty="0">
                <a:solidFill>
                  <a:schemeClr val="tx1">
                    <a:lumMod val="95000"/>
                    <a:lumOff val="5000"/>
                  </a:schemeClr>
                </a:solidFill>
                <a:effectLst/>
                <a:latin typeface="Calibri" panose="020F0502020204030204" pitchFamily="34" charset="0"/>
                <a:cs typeface="Calibri" panose="020F0502020204030204" pitchFamily="34" charset="0"/>
              </a:rPr>
              <a:t>-Porcentaje- </a:t>
            </a:r>
            <a:endParaRPr lang="es-CR" sz="1400" b="0" dirty="0">
              <a:solidFill>
                <a:schemeClr val="tx1">
                  <a:lumMod val="95000"/>
                  <a:lumOff val="5000"/>
                </a:schemeClr>
              </a:solidFill>
              <a:effectLst/>
              <a:latin typeface="Calibri" panose="020F0502020204030204" pitchFamily="34" charset="0"/>
              <a:cs typeface="Calibri" panose="020F0502020204030204" pitchFamily="34" charset="0"/>
            </a:endParaRPr>
          </a:p>
        </c:rich>
      </c:tx>
      <c:layout>
        <c:manualLayout>
          <c:xMode val="edge"/>
          <c:yMode val="edge"/>
          <c:x val="0.2169176602766876"/>
          <c:y val="3.69307395181345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16857883358613124"/>
          <c:y val="0.12844840933925988"/>
          <c:w val="0.77750757797332581"/>
          <c:h val="0.83223224532332307"/>
        </c:manualLayout>
      </c:layout>
      <c:barChart>
        <c:barDir val="bar"/>
        <c:grouping val="clustered"/>
        <c:varyColors val="0"/>
        <c:ser>
          <c:idx val="1"/>
          <c:order val="1"/>
          <c:tx>
            <c:strRef>
              <c:f>Hoja1!$C$1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0C33-AF41-892E-408D3D4466D3}"/>
            </c:ext>
          </c:extLst>
        </c:ser>
        <c:dLbls>
          <c:showLegendKey val="0"/>
          <c:showVal val="0"/>
          <c:showCatName val="0"/>
          <c:showSerName val="0"/>
          <c:showPercent val="0"/>
          <c:showBubbleSize val="0"/>
        </c:dLbls>
        <c:gapWidth val="70"/>
        <c:overlap val="70"/>
        <c:axId val="935301423"/>
        <c:axId val="911150527"/>
      </c:barChart>
      <c:barChart>
        <c:barDir val="bar"/>
        <c:grouping val="clustered"/>
        <c:varyColors val="0"/>
        <c:ser>
          <c:idx val="0"/>
          <c:order val="0"/>
          <c:tx>
            <c:strRef>
              <c:f>Hoja1!$B$1</c:f>
              <c:strCache>
                <c:ptCount val="1"/>
                <c:pt idx="0">
                  <c:v>Comprado</c:v>
                </c:pt>
              </c:strCache>
            </c:strRef>
          </c:tx>
          <c:spPr>
            <a:solidFill>
              <a:srgbClr val="2D70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35</c:v>
                </c:pt>
                <c:pt idx="1">
                  <c:v>26</c:v>
                </c:pt>
                <c:pt idx="2">
                  <c:v>26</c:v>
                </c:pt>
                <c:pt idx="3">
                  <c:v>55</c:v>
                </c:pt>
              </c:numCache>
            </c:numRef>
          </c:val>
          <c:extLst>
            <c:ext xmlns:c16="http://schemas.microsoft.com/office/drawing/2014/chart" uri="{C3380CC4-5D6E-409C-BE32-E72D297353CC}">
              <c16:uniqueId val="{00000001-0C33-AF41-892E-408D3D4466D3}"/>
            </c:ext>
          </c:extLst>
        </c:ser>
        <c:dLbls>
          <c:showLegendKey val="0"/>
          <c:showVal val="0"/>
          <c:showCatName val="0"/>
          <c:showSerName val="0"/>
          <c:showPercent val="0"/>
          <c:showBubbleSize val="0"/>
        </c:dLbls>
        <c:gapWidth val="200"/>
        <c:overlap val="70"/>
        <c:axId val="1131001855"/>
        <c:axId val="1141581695"/>
      </c:barChart>
      <c:catAx>
        <c:axId val="93530142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crossAx val="911150527"/>
        <c:crosses val="autoZero"/>
        <c:auto val="1"/>
        <c:lblAlgn val="ctr"/>
        <c:lblOffset val="100"/>
        <c:noMultiLvlLbl val="0"/>
      </c:catAx>
      <c:valAx>
        <c:axId val="911150527"/>
        <c:scaling>
          <c:orientation val="minMax"/>
          <c:max val="100"/>
          <c:min val="1"/>
        </c:scaling>
        <c:delete val="1"/>
        <c:axPos val="b"/>
        <c:numFmt formatCode="General" sourceLinked="1"/>
        <c:majorTickMark val="out"/>
        <c:minorTickMark val="none"/>
        <c:tickLblPos val="nextTo"/>
        <c:crossAx val="935301423"/>
        <c:crosses val="autoZero"/>
        <c:crossBetween val="between"/>
      </c:valAx>
      <c:valAx>
        <c:axId val="1141581695"/>
        <c:scaling>
          <c:orientation val="minMax"/>
          <c:max val="27"/>
        </c:scaling>
        <c:delete val="1"/>
        <c:axPos val="t"/>
        <c:numFmt formatCode="General" sourceLinked="1"/>
        <c:majorTickMark val="out"/>
        <c:minorTickMark val="none"/>
        <c:tickLblPos val="nextTo"/>
        <c:crossAx val="1131001855"/>
        <c:crosses val="max"/>
        <c:crossBetween val="between"/>
      </c:valAx>
      <c:catAx>
        <c:axId val="1131001855"/>
        <c:scaling>
          <c:orientation val="minMax"/>
        </c:scaling>
        <c:delete val="1"/>
        <c:axPos val="r"/>
        <c:numFmt formatCode="General" sourceLinked="1"/>
        <c:majorTickMark val="out"/>
        <c:minorTickMark val="none"/>
        <c:tickLblPos val="nextTo"/>
        <c:crossAx val="1141581695"/>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Preferencias</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de almacenes SIMAN</a:t>
            </a:r>
          </a:p>
          <a:p>
            <a:pPr>
              <a:defRPr/>
            </a:pPr>
            <a:r>
              <a:rPr lang="es-CR" sz="1400" b="0" baseline="0" dirty="0">
                <a:solidFill>
                  <a:schemeClr val="tx1">
                    <a:lumMod val="95000"/>
                    <a:lumOff val="5000"/>
                  </a:schemeClr>
                </a:solidFill>
                <a:effectLst/>
                <a:latin typeface="Calibri" panose="020F0502020204030204" pitchFamily="34" charset="0"/>
                <a:cs typeface="Calibri" panose="020F0502020204030204" pitchFamily="34" charset="0"/>
              </a:rPr>
              <a:t>-Porcentaje- </a:t>
            </a:r>
            <a:endParaRPr lang="es-CR" sz="1400" b="0" dirty="0">
              <a:solidFill>
                <a:schemeClr val="tx1">
                  <a:lumMod val="95000"/>
                  <a:lumOff val="5000"/>
                </a:schemeClr>
              </a:solidFill>
              <a:effectLst/>
              <a:latin typeface="Calibri" panose="020F0502020204030204" pitchFamily="34" charset="0"/>
              <a:cs typeface="Calibri" panose="020F0502020204030204" pitchFamily="34" charset="0"/>
            </a:endParaRPr>
          </a:p>
        </c:rich>
      </c:tx>
      <c:layout>
        <c:manualLayout>
          <c:xMode val="edge"/>
          <c:yMode val="edge"/>
          <c:x val="0.24383047354992529"/>
          <c:y val="3.91935542208710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16857883358613124"/>
          <c:y val="0.12844840933925988"/>
          <c:w val="0.77750757797332581"/>
          <c:h val="0.83223224532332307"/>
        </c:manualLayout>
      </c:layout>
      <c:barChart>
        <c:barDir val="bar"/>
        <c:grouping val="clustered"/>
        <c:varyColors val="0"/>
        <c:ser>
          <c:idx val="1"/>
          <c:order val="1"/>
          <c:tx>
            <c:strRef>
              <c:f>Hoja1!$C$1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E031-4C4F-B77C-0E0E5339E777}"/>
            </c:ext>
          </c:extLst>
        </c:ser>
        <c:dLbls>
          <c:showLegendKey val="0"/>
          <c:showVal val="0"/>
          <c:showCatName val="0"/>
          <c:showSerName val="0"/>
          <c:showPercent val="0"/>
          <c:showBubbleSize val="0"/>
        </c:dLbls>
        <c:gapWidth val="70"/>
        <c:overlap val="70"/>
        <c:axId val="935301423"/>
        <c:axId val="911150527"/>
      </c:barChart>
      <c:barChart>
        <c:barDir val="bar"/>
        <c:grouping val="clustered"/>
        <c:varyColors val="0"/>
        <c:ser>
          <c:idx val="0"/>
          <c:order val="0"/>
          <c:tx>
            <c:strRef>
              <c:f>Hoja1!$B$1</c:f>
              <c:strCache>
                <c:ptCount val="1"/>
                <c:pt idx="0">
                  <c:v>Bien/ Muy bien</c:v>
                </c:pt>
              </c:strCache>
            </c:strRef>
          </c:tx>
          <c:spPr>
            <a:solidFill>
              <a:srgbClr val="1A28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31</c:v>
                </c:pt>
                <c:pt idx="1">
                  <c:v>20</c:v>
                </c:pt>
                <c:pt idx="2">
                  <c:v>16</c:v>
                </c:pt>
                <c:pt idx="3">
                  <c:v>38</c:v>
                </c:pt>
              </c:numCache>
            </c:numRef>
          </c:val>
          <c:extLst>
            <c:ext xmlns:c16="http://schemas.microsoft.com/office/drawing/2014/chart" uri="{C3380CC4-5D6E-409C-BE32-E72D297353CC}">
              <c16:uniqueId val="{00000001-E031-4C4F-B77C-0E0E5339E777}"/>
            </c:ext>
          </c:extLst>
        </c:ser>
        <c:dLbls>
          <c:showLegendKey val="0"/>
          <c:showVal val="0"/>
          <c:showCatName val="0"/>
          <c:showSerName val="0"/>
          <c:showPercent val="0"/>
          <c:showBubbleSize val="0"/>
        </c:dLbls>
        <c:gapWidth val="200"/>
        <c:overlap val="70"/>
        <c:axId val="1131001855"/>
        <c:axId val="1141581695"/>
      </c:barChart>
      <c:catAx>
        <c:axId val="935301423"/>
        <c:scaling>
          <c:orientation val="minMax"/>
        </c:scaling>
        <c:delete val="1"/>
        <c:axPos val="l"/>
        <c:numFmt formatCode="General" sourceLinked="1"/>
        <c:majorTickMark val="out"/>
        <c:minorTickMark val="none"/>
        <c:tickLblPos val="nextTo"/>
        <c:crossAx val="911150527"/>
        <c:crosses val="autoZero"/>
        <c:auto val="1"/>
        <c:lblAlgn val="ctr"/>
        <c:lblOffset val="100"/>
        <c:noMultiLvlLbl val="0"/>
      </c:catAx>
      <c:valAx>
        <c:axId val="911150527"/>
        <c:scaling>
          <c:orientation val="minMax"/>
          <c:max val="100"/>
          <c:min val="1"/>
        </c:scaling>
        <c:delete val="1"/>
        <c:axPos val="b"/>
        <c:numFmt formatCode="General" sourceLinked="1"/>
        <c:majorTickMark val="out"/>
        <c:minorTickMark val="none"/>
        <c:tickLblPos val="nextTo"/>
        <c:crossAx val="935301423"/>
        <c:crosses val="autoZero"/>
        <c:crossBetween val="between"/>
      </c:valAx>
      <c:valAx>
        <c:axId val="1141581695"/>
        <c:scaling>
          <c:orientation val="minMax"/>
          <c:max val="27"/>
        </c:scaling>
        <c:delete val="1"/>
        <c:axPos val="t"/>
        <c:numFmt formatCode="General" sourceLinked="1"/>
        <c:majorTickMark val="out"/>
        <c:minorTickMark val="none"/>
        <c:tickLblPos val="nextTo"/>
        <c:crossAx val="1131001855"/>
        <c:crosses val="max"/>
        <c:crossBetween val="between"/>
      </c:valAx>
      <c:catAx>
        <c:axId val="1131001855"/>
        <c:scaling>
          <c:orientation val="minMax"/>
        </c:scaling>
        <c:delete val="1"/>
        <c:axPos val="r"/>
        <c:numFmt formatCode="General" sourceLinked="1"/>
        <c:majorTickMark val="out"/>
        <c:minorTickMark val="none"/>
        <c:tickLblPos val="nextTo"/>
        <c:crossAx val="1141581695"/>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r>
              <a:rPr lang="es-CR" sz="1400" dirty="0"/>
              <a:t>Nivel de recomendación –NPS-</a:t>
            </a:r>
            <a:r>
              <a:rPr lang="es-CR" sz="1400" baseline="0" dirty="0"/>
              <a:t> de SIMAN</a:t>
            </a:r>
            <a:endParaRPr lang="es-CR" sz="1400" dirty="0"/>
          </a:p>
          <a:p>
            <a:pPr>
              <a:defRPr/>
            </a:pPr>
            <a:r>
              <a:rPr lang="es-CR" b="0" dirty="0"/>
              <a:t>-Porcentajes</a:t>
            </a:r>
            <a:r>
              <a:rPr lang="es-CR" b="0" baseline="0" dirty="0"/>
              <a:t> </a:t>
            </a:r>
            <a:r>
              <a:rPr lang="es-CR" b="0" dirty="0"/>
              <a:t>clientes</a:t>
            </a:r>
            <a:r>
              <a:rPr lang="es-CR" b="0" baseline="0" dirty="0"/>
              <a:t> SIMAN</a:t>
            </a:r>
            <a:r>
              <a:rPr lang="es-CR" b="0" dirty="0"/>
              <a:t>-</a:t>
            </a:r>
          </a:p>
        </c:rich>
      </c:tx>
      <c:layout>
        <c:manualLayout>
          <c:xMode val="edge"/>
          <c:yMode val="edge"/>
          <c:x val="0.34904838453532433"/>
          <c:y val="5.7485292423067463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4.7908938172043003E-2"/>
          <c:y val="0.33993704822718501"/>
          <c:w val="0.90384946236559138"/>
          <c:h val="0.51855478786519793"/>
        </c:manualLayout>
      </c:layout>
      <c:barChart>
        <c:barDir val="col"/>
        <c:grouping val="percentStacked"/>
        <c:varyColors val="0"/>
        <c:ser>
          <c:idx val="0"/>
          <c:order val="0"/>
          <c:tx>
            <c:strRef>
              <c:f>Hoja1!$B$1</c:f>
              <c:strCache>
                <c:ptCount val="1"/>
                <c:pt idx="0">
                  <c:v>Detractores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El Salvador</c:v>
                </c:pt>
                <c:pt idx="1">
                  <c:v>Guatemala</c:v>
                </c:pt>
                <c:pt idx="2">
                  <c:v>Nicaragua</c:v>
                </c:pt>
                <c:pt idx="3">
                  <c:v>Costa Rica</c:v>
                </c:pt>
              </c:strCache>
            </c:strRef>
          </c:cat>
          <c:val>
            <c:numRef>
              <c:f>Hoja1!$B$2:$B$5</c:f>
              <c:numCache>
                <c:formatCode>0</c:formatCode>
                <c:ptCount val="4"/>
                <c:pt idx="0">
                  <c:v>13</c:v>
                </c:pt>
                <c:pt idx="1">
                  <c:v>10</c:v>
                </c:pt>
                <c:pt idx="2">
                  <c:v>5</c:v>
                </c:pt>
                <c:pt idx="3">
                  <c:v>8</c:v>
                </c:pt>
              </c:numCache>
            </c:numRef>
          </c:val>
          <c:extLst>
            <c:ext xmlns:c16="http://schemas.microsoft.com/office/drawing/2014/chart" uri="{C3380CC4-5D6E-409C-BE32-E72D297353CC}">
              <c16:uniqueId val="{00000008-33B2-784C-AE43-BBC3A7E612AD}"/>
            </c:ext>
          </c:extLst>
        </c:ser>
        <c:ser>
          <c:idx val="1"/>
          <c:order val="1"/>
          <c:tx>
            <c:strRef>
              <c:f>Hoja1!$C$1</c:f>
              <c:strCache>
                <c:ptCount val="1"/>
                <c:pt idx="0">
                  <c:v>Pasivos</c:v>
                </c:pt>
              </c:strCache>
            </c:strRef>
          </c:tx>
          <c:spPr>
            <a:solidFill>
              <a:srgbClr val="AFB8C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0</c:formatCode>
                <c:ptCount val="4"/>
                <c:pt idx="0">
                  <c:v>24</c:v>
                </c:pt>
                <c:pt idx="1">
                  <c:v>21</c:v>
                </c:pt>
                <c:pt idx="2">
                  <c:v>32</c:v>
                </c:pt>
                <c:pt idx="3">
                  <c:v>35</c:v>
                </c:pt>
              </c:numCache>
            </c:numRef>
          </c:val>
          <c:extLst>
            <c:ext xmlns:c16="http://schemas.microsoft.com/office/drawing/2014/chart" uri="{C3380CC4-5D6E-409C-BE32-E72D297353CC}">
              <c16:uniqueId val="{00000009-33B2-784C-AE43-BBC3A7E612AD}"/>
            </c:ext>
          </c:extLst>
        </c:ser>
        <c:ser>
          <c:idx val="2"/>
          <c:order val="2"/>
          <c:tx>
            <c:strRef>
              <c:f>Hoja1!$D$1</c:f>
              <c:strCache>
                <c:ptCount val="1"/>
                <c:pt idx="0">
                  <c:v>Promotores</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0</c:formatCode>
                <c:ptCount val="4"/>
                <c:pt idx="0">
                  <c:v>64</c:v>
                </c:pt>
                <c:pt idx="1">
                  <c:v>69</c:v>
                </c:pt>
                <c:pt idx="2">
                  <c:v>63</c:v>
                </c:pt>
                <c:pt idx="3">
                  <c:v>57</c:v>
                </c:pt>
              </c:numCache>
            </c:numRef>
          </c:val>
          <c:extLst>
            <c:ext xmlns:c16="http://schemas.microsoft.com/office/drawing/2014/chart" uri="{C3380CC4-5D6E-409C-BE32-E72D297353CC}">
              <c16:uniqueId val="{0000000A-33B2-784C-AE43-BBC3A7E612AD}"/>
            </c:ext>
          </c:extLst>
        </c:ser>
        <c:dLbls>
          <c:showLegendKey val="0"/>
          <c:showVal val="0"/>
          <c:showCatName val="0"/>
          <c:showSerName val="0"/>
          <c:showPercent val="0"/>
          <c:showBubbleSize val="0"/>
        </c:dLbls>
        <c:gapWidth val="100"/>
        <c:overlap val="100"/>
        <c:axId val="-1132209520"/>
        <c:axId val="-1132210064"/>
      </c:barChart>
      <c:valAx>
        <c:axId val="-1132210064"/>
        <c:scaling>
          <c:orientation val="minMax"/>
          <c:max val="1"/>
        </c:scaling>
        <c:delete val="1"/>
        <c:axPos val="r"/>
        <c:numFmt formatCode="0%" sourceLinked="1"/>
        <c:majorTickMark val="out"/>
        <c:minorTickMark val="none"/>
        <c:tickLblPos val="nextTo"/>
        <c:crossAx val="-1132209520"/>
        <c:crosses val="max"/>
        <c:crossBetween val="between"/>
      </c:valAx>
      <c:catAx>
        <c:axId val="-1132209520"/>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1132210064"/>
        <c:crosses val="autoZero"/>
        <c:auto val="1"/>
        <c:lblAlgn val="ctr"/>
        <c:lblOffset val="0"/>
        <c:noMultiLvlLbl val="0"/>
      </c:catAx>
      <c:spPr>
        <a:noFill/>
        <a:ln>
          <a:noFill/>
        </a:ln>
        <a:effectLst/>
      </c:spPr>
    </c:plotArea>
    <c:legend>
      <c:legendPos val="t"/>
      <c:layout>
        <c:manualLayout>
          <c:xMode val="edge"/>
          <c:yMode val="edge"/>
          <c:x val="0.31253037324414534"/>
          <c:y val="0.12731397306397307"/>
          <c:w val="0.41470545535840259"/>
          <c:h val="5.4796927609427608E-2"/>
        </c:manualLayout>
      </c:layout>
      <c:overlay val="0"/>
      <c:spPr>
        <a:solidFill>
          <a:srgbClr val="4472C4">
            <a:lumMod val="20000"/>
            <a:lumOff val="80000"/>
          </a:srgb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showDLblsOverMax val="0"/>
  </c:chart>
  <c:spPr>
    <a:noFill/>
    <a:ln w="9525" cap="flat" cmpd="sng" algn="ctr">
      <a:noFill/>
      <a:prstDash val="solid"/>
    </a:ln>
    <a:effectLst/>
  </c:spPr>
  <c:txPr>
    <a:bodyPr/>
    <a:lstStyle/>
    <a:p>
      <a:pPr>
        <a:defRPr sz="1000">
          <a:latin typeface="Calibri" panose="020F0502020204030204" pitchFamily="34" charset="0"/>
          <a:cs typeface="Calibri" panose="020F0502020204030204" pitchFamily="34" charset="0"/>
        </a:defRPr>
      </a:pPr>
      <a:endParaRPr lang="es-C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0.57298</cdr:x>
      <cdr:y>0.36754</cdr:y>
    </cdr:from>
    <cdr:to>
      <cdr:x>0.68324</cdr:x>
      <cdr:y>0.86854</cdr:y>
    </cdr:to>
    <cdr:sp macro="" textlink="">
      <cdr:nvSpPr>
        <cdr:cNvPr id="3" name="Forma libre 2">
          <a:extLst xmlns:a="http://schemas.openxmlformats.org/drawingml/2006/main">
            <a:ext uri="{FF2B5EF4-FFF2-40B4-BE49-F238E27FC236}">
              <a16:creationId xmlns:a16="http://schemas.microsoft.com/office/drawing/2014/main" id="{023C7CE4-89E2-BF42-8726-3E068B338FA5}"/>
            </a:ext>
          </a:extLst>
        </cdr:cNvPr>
        <cdr:cNvSpPr/>
      </cdr:nvSpPr>
      <cdr:spPr>
        <a:xfrm xmlns:a="http://schemas.openxmlformats.org/drawingml/2006/main">
          <a:off x="6027351" y="1950532"/>
          <a:ext cx="1159832" cy="2658875"/>
        </a:xfrm>
        <a:custGeom xmlns:a="http://schemas.openxmlformats.org/drawingml/2006/main">
          <a:avLst/>
          <a:gdLst>
            <a:gd name="connsiteX0" fmla="*/ 62552 w 1159832"/>
            <a:gd name="connsiteY0" fmla="*/ 2658875 h 2658875"/>
            <a:gd name="connsiteX1" fmla="*/ 53408 w 1159832"/>
            <a:gd name="connsiteY1" fmla="*/ 71123 h 2658875"/>
            <a:gd name="connsiteX2" fmla="*/ 638624 w 1159832"/>
            <a:gd name="connsiteY2" fmla="*/ 894083 h 2658875"/>
            <a:gd name="connsiteX3" fmla="*/ 1159832 w 1159832"/>
            <a:gd name="connsiteY3" fmla="*/ 2658875 h 2658875"/>
          </a:gdLst>
          <a:ahLst/>
          <a:cxnLst>
            <a:cxn ang="0">
              <a:pos x="connsiteX0" y="connsiteY0"/>
            </a:cxn>
            <a:cxn ang="0">
              <a:pos x="connsiteX1" y="connsiteY1"/>
            </a:cxn>
            <a:cxn ang="0">
              <a:pos x="connsiteX2" y="connsiteY2"/>
            </a:cxn>
            <a:cxn ang="0">
              <a:pos x="connsiteX3" y="connsiteY3"/>
            </a:cxn>
          </a:cxnLst>
          <a:rect l="l" t="t" r="r" b="b"/>
          <a:pathLst>
            <a:path w="1159832" h="2658875">
              <a:moveTo>
                <a:pt x="62552" y="2658875"/>
              </a:moveTo>
              <a:cubicBezTo>
                <a:pt x="9974" y="1512065"/>
                <a:pt x="-42604" y="365255"/>
                <a:pt x="53408" y="71123"/>
              </a:cubicBezTo>
              <a:cubicBezTo>
                <a:pt x="149420" y="-223009"/>
                <a:pt x="454220" y="462791"/>
                <a:pt x="638624" y="894083"/>
              </a:cubicBezTo>
              <a:cubicBezTo>
                <a:pt x="823028" y="1325375"/>
                <a:pt x="991430" y="1992125"/>
                <a:pt x="1159832" y="2658875"/>
              </a:cubicBezTo>
            </a:path>
          </a:pathLst>
        </a:custGeom>
        <a:noFill xmlns:a="http://schemas.openxmlformats.org/drawingml/2006/main"/>
        <a:ln xmlns:a="http://schemas.openxmlformats.org/drawingml/2006/main" w="19050">
          <a:solidFill>
            <a:srgbClr val="FFC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56414" cy="467072"/>
          </a:xfrm>
          <a:prstGeom prst="rect">
            <a:avLst/>
          </a:prstGeom>
        </p:spPr>
        <p:txBody>
          <a:bodyPr vert="horz" lIns="93496" tIns="46748" rIns="93496" bIns="46748" rtlCol="0"/>
          <a:lstStyle>
            <a:lvl1pPr algn="l">
              <a:defRPr sz="1200"/>
            </a:lvl1pPr>
          </a:lstStyle>
          <a:p>
            <a:endParaRPr lang="es-CR"/>
          </a:p>
        </p:txBody>
      </p:sp>
      <p:sp>
        <p:nvSpPr>
          <p:cNvPr id="3" name="Marcador de fecha 2"/>
          <p:cNvSpPr>
            <a:spLocks noGrp="1"/>
          </p:cNvSpPr>
          <p:nvPr>
            <p:ph type="dt" sz="quarter" idx="1"/>
          </p:nvPr>
        </p:nvSpPr>
        <p:spPr>
          <a:xfrm>
            <a:off x="3995217" y="1"/>
            <a:ext cx="3056414" cy="467072"/>
          </a:xfrm>
          <a:prstGeom prst="rect">
            <a:avLst/>
          </a:prstGeom>
        </p:spPr>
        <p:txBody>
          <a:bodyPr vert="horz" lIns="93496" tIns="46748" rIns="93496" bIns="46748" rtlCol="0"/>
          <a:lstStyle>
            <a:lvl1pPr algn="r">
              <a:defRPr sz="1200"/>
            </a:lvl1pPr>
          </a:lstStyle>
          <a:p>
            <a:fld id="{7E0574B8-F3FB-4828-8174-9C7D5E3BCA57}" type="datetimeFigureOut">
              <a:rPr lang="es-CR" smtClean="0"/>
              <a:t>21/7/2020</a:t>
            </a:fld>
            <a:endParaRPr lang="es-CR"/>
          </a:p>
        </p:txBody>
      </p:sp>
      <p:sp>
        <p:nvSpPr>
          <p:cNvPr id="4" name="Marcador de pie de página 3"/>
          <p:cNvSpPr>
            <a:spLocks noGrp="1"/>
          </p:cNvSpPr>
          <p:nvPr>
            <p:ph type="ftr" sz="quarter" idx="2"/>
          </p:nvPr>
        </p:nvSpPr>
        <p:spPr>
          <a:xfrm>
            <a:off x="0" y="8842031"/>
            <a:ext cx="3056414" cy="467071"/>
          </a:xfrm>
          <a:prstGeom prst="rect">
            <a:avLst/>
          </a:prstGeom>
        </p:spPr>
        <p:txBody>
          <a:bodyPr vert="horz" lIns="93496" tIns="46748" rIns="93496" bIns="46748" rtlCol="0" anchor="b"/>
          <a:lstStyle>
            <a:lvl1pPr algn="l">
              <a:defRPr sz="1200"/>
            </a:lvl1pPr>
          </a:lstStyle>
          <a:p>
            <a:endParaRPr lang="es-CR"/>
          </a:p>
        </p:txBody>
      </p:sp>
      <p:sp>
        <p:nvSpPr>
          <p:cNvPr id="5" name="Marcador de número de diapositiva 4"/>
          <p:cNvSpPr>
            <a:spLocks noGrp="1"/>
          </p:cNvSpPr>
          <p:nvPr>
            <p:ph type="sldNum" sz="quarter" idx="3"/>
          </p:nvPr>
        </p:nvSpPr>
        <p:spPr>
          <a:xfrm>
            <a:off x="3995217" y="8842031"/>
            <a:ext cx="3056414" cy="467071"/>
          </a:xfrm>
          <a:prstGeom prst="rect">
            <a:avLst/>
          </a:prstGeom>
        </p:spPr>
        <p:txBody>
          <a:bodyPr vert="horz" lIns="93496" tIns="46748" rIns="93496" bIns="46748" rtlCol="0" anchor="b"/>
          <a:lstStyle>
            <a:lvl1pPr algn="r">
              <a:defRPr sz="1200"/>
            </a:lvl1pPr>
          </a:lstStyle>
          <a:p>
            <a:fld id="{EBFA9BC6-7DDE-4D4F-9769-5A7FC2ED60F3}" type="slidenum">
              <a:rPr lang="es-CR" smtClean="0"/>
              <a:t>‹Nº›</a:t>
            </a:fld>
            <a:endParaRPr lang="es-CR"/>
          </a:p>
        </p:txBody>
      </p:sp>
    </p:spTree>
    <p:extLst>
      <p:ext uri="{BB962C8B-B14F-4D97-AF65-F5344CB8AC3E}">
        <p14:creationId xmlns:p14="http://schemas.microsoft.com/office/powerpoint/2010/main" val="283166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56414" cy="467072"/>
          </a:xfrm>
          <a:prstGeom prst="rect">
            <a:avLst/>
          </a:prstGeom>
        </p:spPr>
        <p:txBody>
          <a:bodyPr vert="horz" lIns="93496" tIns="46748" rIns="93496" bIns="46748" rtlCol="0"/>
          <a:lstStyle>
            <a:lvl1pPr algn="l">
              <a:defRPr sz="1200"/>
            </a:lvl1pPr>
          </a:lstStyle>
          <a:p>
            <a:endParaRPr lang="es-US" dirty="0"/>
          </a:p>
        </p:txBody>
      </p:sp>
      <p:sp>
        <p:nvSpPr>
          <p:cNvPr id="3" name="Marcador de fecha 2"/>
          <p:cNvSpPr>
            <a:spLocks noGrp="1"/>
          </p:cNvSpPr>
          <p:nvPr>
            <p:ph type="dt" idx="1"/>
          </p:nvPr>
        </p:nvSpPr>
        <p:spPr>
          <a:xfrm>
            <a:off x="3995217" y="1"/>
            <a:ext cx="3056414" cy="467072"/>
          </a:xfrm>
          <a:prstGeom prst="rect">
            <a:avLst/>
          </a:prstGeom>
        </p:spPr>
        <p:txBody>
          <a:bodyPr vert="horz" lIns="93496" tIns="46748" rIns="93496" bIns="46748" rtlCol="0"/>
          <a:lstStyle>
            <a:lvl1pPr algn="r">
              <a:defRPr sz="1200"/>
            </a:lvl1pPr>
          </a:lstStyle>
          <a:p>
            <a:fld id="{FFEEED42-832A-4170-B90C-11CBBF530571}" type="datetimeFigureOut">
              <a:rPr lang="es-US" smtClean="0"/>
              <a:t>7/21/2020</a:t>
            </a:fld>
            <a:endParaRPr lang="es-US" dirty="0"/>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6" tIns="46748" rIns="93496" bIns="46748" rtlCol="0" anchor="ctr"/>
          <a:lstStyle/>
          <a:p>
            <a:endParaRPr lang="es-US" dirty="0"/>
          </a:p>
        </p:txBody>
      </p:sp>
      <p:sp>
        <p:nvSpPr>
          <p:cNvPr id="5" name="Marcador de notas 4"/>
          <p:cNvSpPr>
            <a:spLocks noGrp="1"/>
          </p:cNvSpPr>
          <p:nvPr>
            <p:ph type="body" sz="quarter" idx="3"/>
          </p:nvPr>
        </p:nvSpPr>
        <p:spPr>
          <a:xfrm>
            <a:off x="705327" y="4480004"/>
            <a:ext cx="5642610" cy="3665458"/>
          </a:xfrm>
          <a:prstGeom prst="rect">
            <a:avLst/>
          </a:prstGeom>
        </p:spPr>
        <p:txBody>
          <a:bodyPr vert="horz" lIns="93496" tIns="46748" rIns="93496" bIns="4674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842031"/>
            <a:ext cx="3056414" cy="467071"/>
          </a:xfrm>
          <a:prstGeom prst="rect">
            <a:avLst/>
          </a:prstGeom>
        </p:spPr>
        <p:txBody>
          <a:bodyPr vert="horz" lIns="93496" tIns="46748" rIns="93496" bIns="46748" rtlCol="0" anchor="b"/>
          <a:lstStyle>
            <a:lvl1pPr algn="l">
              <a:defRPr sz="1200"/>
            </a:lvl1pPr>
          </a:lstStyle>
          <a:p>
            <a:endParaRPr lang="es-US" dirty="0"/>
          </a:p>
        </p:txBody>
      </p:sp>
      <p:sp>
        <p:nvSpPr>
          <p:cNvPr id="7" name="Marcador de número de diapositiva 6"/>
          <p:cNvSpPr>
            <a:spLocks noGrp="1"/>
          </p:cNvSpPr>
          <p:nvPr>
            <p:ph type="sldNum" sz="quarter" idx="5"/>
          </p:nvPr>
        </p:nvSpPr>
        <p:spPr>
          <a:xfrm>
            <a:off x="3995217" y="8842031"/>
            <a:ext cx="3056414" cy="467071"/>
          </a:xfrm>
          <a:prstGeom prst="rect">
            <a:avLst/>
          </a:prstGeom>
        </p:spPr>
        <p:txBody>
          <a:bodyPr vert="horz" lIns="93496" tIns="46748" rIns="93496" bIns="46748" rtlCol="0" anchor="b"/>
          <a:lstStyle>
            <a:lvl1pPr algn="r">
              <a:defRPr sz="1200"/>
            </a:lvl1pPr>
          </a:lstStyle>
          <a:p>
            <a:fld id="{A8D9CF49-D811-4364-B9E0-74CF219A687D}" type="slidenum">
              <a:rPr lang="es-US" smtClean="0"/>
              <a:t>‹Nº›</a:t>
            </a:fld>
            <a:endParaRPr lang="es-US" dirty="0"/>
          </a:p>
        </p:txBody>
      </p:sp>
    </p:spTree>
    <p:extLst>
      <p:ext uri="{BB962C8B-B14F-4D97-AF65-F5344CB8AC3E}">
        <p14:creationId xmlns:p14="http://schemas.microsoft.com/office/powerpoint/2010/main" val="158839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Imagen 2" descr="Imagen que contiene televisión, monitor, pantalla, oscuro&#10;&#10;Descripción generada automáticamente">
            <a:extLst>
              <a:ext uri="{FF2B5EF4-FFF2-40B4-BE49-F238E27FC236}">
                <a16:creationId xmlns:a16="http://schemas.microsoft.com/office/drawing/2014/main" id="{81C8568E-9CB4-404C-80C2-3B432DB9B2F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52" r="32053" b="3259"/>
          <a:stretch/>
        </p:blipFill>
        <p:spPr>
          <a:xfrm>
            <a:off x="5436196" y="0"/>
            <a:ext cx="6755801" cy="6858000"/>
          </a:xfrm>
          <a:prstGeom prst="rect">
            <a:avLst/>
          </a:prstGeom>
        </p:spPr>
      </p:pic>
      <p:sp>
        <p:nvSpPr>
          <p:cNvPr id="7" name="Rectangle 2">
            <a:extLst>
              <a:ext uri="{FF2B5EF4-FFF2-40B4-BE49-F238E27FC236}">
                <a16:creationId xmlns:a16="http://schemas.microsoft.com/office/drawing/2014/main" id="{C2456BF4-3E4B-443E-9B3B-08417BE3DCE2}"/>
              </a:ext>
            </a:extLst>
          </p:cNvPr>
          <p:cNvSpPr>
            <a:spLocks noChangeArrowheads="1"/>
          </p:cNvSpPr>
          <p:nvPr userDrawn="1"/>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sz="1800">
              <a:solidFill>
                <a:prstClr val="black"/>
              </a:solidFill>
            </a:endParaRPr>
          </a:p>
        </p:txBody>
      </p:sp>
      <p:pic>
        <p:nvPicPr>
          <p:cNvPr id="9" name="Imagen 8" descr="Imagen que contiene dibujo&#10;&#10;Descripción generada automáticamente">
            <a:extLst>
              <a:ext uri="{FF2B5EF4-FFF2-40B4-BE49-F238E27FC236}">
                <a16:creationId xmlns:a16="http://schemas.microsoft.com/office/drawing/2014/main" id="{2C954F76-4672-4BB3-8A8C-2193137B2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219" y="147265"/>
            <a:ext cx="1341181" cy="702420"/>
          </a:xfrm>
          <a:prstGeom prst="rect">
            <a:avLst/>
          </a:prstGeom>
        </p:spPr>
      </p:pic>
      <p:sp>
        <p:nvSpPr>
          <p:cNvPr id="5" name="CuadroTexto 4">
            <a:extLst>
              <a:ext uri="{FF2B5EF4-FFF2-40B4-BE49-F238E27FC236}">
                <a16:creationId xmlns:a16="http://schemas.microsoft.com/office/drawing/2014/main" id="{D0F18083-99E4-1244-9BD6-E830B079D508}"/>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20099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cabezado de secció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16149" y="292650"/>
            <a:ext cx="9270076" cy="596113"/>
          </a:xfrm>
          <a:prstGeom prst="rect">
            <a:avLst/>
          </a:prstGeom>
        </p:spPr>
        <p:txBody>
          <a:bodyPr>
            <a:normAutofit/>
          </a:bodyPr>
          <a:lstStyle/>
          <a:p>
            <a:r>
              <a:rPr lang="es-ES" sz="3600">
                <a:solidFill>
                  <a:srgbClr val="29314A"/>
                </a:solidFill>
                <a:latin typeface="Lato Black" panose="020F0A02020204030203" pitchFamily="34" charset="0"/>
              </a:rPr>
              <a:t>Haga clic para modificar el estilo de título del patrón</a:t>
            </a:r>
            <a:endParaRPr lang="en-US" sz="3600" dirty="0">
              <a:solidFill>
                <a:srgbClr val="29314A"/>
              </a:solidFill>
              <a:latin typeface="Lato Black" panose="020F0A02020204030203" pitchFamily="34" charset="0"/>
            </a:endParaRPr>
          </a:p>
        </p:txBody>
      </p:sp>
      <p:sp>
        <p:nvSpPr>
          <p:cNvPr id="15" name="Marcador de contenido 2"/>
          <p:cNvSpPr>
            <a:spLocks noGrp="1"/>
          </p:cNvSpPr>
          <p:nvPr>
            <p:ph idx="1"/>
          </p:nvPr>
        </p:nvSpPr>
        <p:spPr>
          <a:xfrm>
            <a:off x="516149" y="1385679"/>
            <a:ext cx="9270076" cy="3712533"/>
          </a:xfrm>
          <a:prstGeom prst="rect">
            <a:avLst/>
          </a:prstGeom>
        </p:spPr>
        <p:txBody>
          <a:bodyPr>
            <a:normAutofit fontScale="70000" lnSpcReduction="20000"/>
          </a:bodyPr>
          <a:lstStyle/>
          <a:p>
            <a:pPr lvl="0"/>
            <a:r>
              <a:rPr lang="es-ES" sz="2200">
                <a:latin typeface="Lato" panose="020F0502020204030203" pitchFamily="34" charset="0"/>
              </a:rPr>
              <a:t>Haga clic para modificar los estilos de texto del patrón</a:t>
            </a:r>
          </a:p>
          <a:p>
            <a:pPr lvl="1"/>
            <a:r>
              <a:rPr lang="es-ES" sz="2200">
                <a:latin typeface="Lato" panose="020F0502020204030203" pitchFamily="34" charset="0"/>
              </a:rPr>
              <a:t>Segundo nivel</a:t>
            </a:r>
          </a:p>
          <a:p>
            <a:pPr lvl="2"/>
            <a:r>
              <a:rPr lang="es-ES" sz="2200">
                <a:latin typeface="Lato" panose="020F0502020204030203" pitchFamily="34" charset="0"/>
              </a:rPr>
              <a:t>Tercer nivel</a:t>
            </a:r>
          </a:p>
          <a:p>
            <a:pPr lvl="3"/>
            <a:r>
              <a:rPr lang="es-ES" sz="2200">
                <a:latin typeface="Lato" panose="020F0502020204030203" pitchFamily="34" charset="0"/>
              </a:rPr>
              <a:t>Cuarto nivel</a:t>
            </a:r>
          </a:p>
        </p:txBody>
      </p:sp>
      <p:sp>
        <p:nvSpPr>
          <p:cNvPr id="4" name="Marcador de número de diapositiva 29">
            <a:extLst>
              <a:ext uri="{FF2B5EF4-FFF2-40B4-BE49-F238E27FC236}">
                <a16:creationId xmlns:a16="http://schemas.microsoft.com/office/drawing/2014/main" id="{7D7A2300-0C45-F341-B4BF-C79F90CB1093}"/>
              </a:ext>
            </a:extLst>
          </p:cNvPr>
          <p:cNvSpPr txBox="1">
            <a:spLocks/>
          </p:cNvSpPr>
          <p:nvPr userDrawn="1"/>
        </p:nvSpPr>
        <p:spPr>
          <a:xfrm>
            <a:off x="11633923" y="6543423"/>
            <a:ext cx="628423" cy="248074"/>
          </a:xfrm>
          <a:prstGeom prst="rect">
            <a:avLst/>
          </a:prstGeom>
        </p:spPr>
        <p:txBody>
          <a:bodyPr vert="horz" lIns="91440" tIns="45720" rIns="91440" bIns="45720" rtlCol="0" anchor="ctr"/>
          <a:lstStyle>
            <a:defPPr rtl="0">
              <a:defRPr lang="es-e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36C87F6-986D-49E6-AF40-1B3A1EE8064D}" type="slidenum">
              <a:rPr lang="es-ES" sz="1100" smtClean="0">
                <a:solidFill>
                  <a:srgbClr val="002060"/>
                </a:solidFill>
              </a:rPr>
              <a:pPr algn="ctr"/>
              <a:t>‹Nº›</a:t>
            </a:fld>
            <a:endParaRPr lang="es-ES" sz="1100" dirty="0">
              <a:solidFill>
                <a:srgbClr val="002060"/>
              </a:solidFill>
            </a:endParaRPr>
          </a:p>
        </p:txBody>
      </p:sp>
    </p:spTree>
    <p:extLst>
      <p:ext uri="{BB962C8B-B14F-4D97-AF65-F5344CB8AC3E}">
        <p14:creationId xmlns:p14="http://schemas.microsoft.com/office/powerpoint/2010/main" val="310371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pic>
        <p:nvPicPr>
          <p:cNvPr id="3" name="Imagen 2" descr="Imagen que contiene monitor, pantalla, televisión, oscuro&#10;&#10;Descripción generada automáticamente">
            <a:extLst>
              <a:ext uri="{FF2B5EF4-FFF2-40B4-BE49-F238E27FC236}">
                <a16:creationId xmlns:a16="http://schemas.microsoft.com/office/drawing/2014/main" id="{400E6BEB-6968-45A5-B760-53447C1FB0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190" r="10698" b="26815"/>
          <a:stretch/>
        </p:blipFill>
        <p:spPr>
          <a:xfrm>
            <a:off x="4539344" y="0"/>
            <a:ext cx="7652656" cy="6858000"/>
          </a:xfrm>
          <a:prstGeom prst="rect">
            <a:avLst/>
          </a:prstGeom>
        </p:spPr>
      </p:pic>
      <p:sp>
        <p:nvSpPr>
          <p:cNvPr id="5" name="Slide Number Placeholder 3">
            <a:extLst>
              <a:ext uri="{FF2B5EF4-FFF2-40B4-BE49-F238E27FC236}">
                <a16:creationId xmlns:a16="http://schemas.microsoft.com/office/drawing/2014/main" id="{12491741-2D57-0541-98D5-A24BBAD8CDFF}"/>
              </a:ext>
            </a:extLst>
          </p:cNvPr>
          <p:cNvSpPr txBox="1">
            <a:spLocks/>
          </p:cNvSpPr>
          <p:nvPr userDrawn="1"/>
        </p:nvSpPr>
        <p:spPr>
          <a:xfrm>
            <a:off x="9326585" y="63877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rPr>
              <a:pPr/>
              <a:t>‹Nº›</a:t>
            </a:fld>
            <a:endParaRPr lang="es-CR">
              <a:solidFill>
                <a:schemeClr val="bg1"/>
              </a:solidFill>
            </a:endParaRPr>
          </a:p>
        </p:txBody>
      </p:sp>
      <p:sp>
        <p:nvSpPr>
          <p:cNvPr id="7" name="CuadroTexto 6">
            <a:extLst>
              <a:ext uri="{FF2B5EF4-FFF2-40B4-BE49-F238E27FC236}">
                <a16:creationId xmlns:a16="http://schemas.microsoft.com/office/drawing/2014/main" id="{84F0129F-1088-964B-8367-27E3DBD4A395}"/>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0422528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pic>
        <p:nvPicPr>
          <p:cNvPr id="6" name="Imagen 5" descr="Imagen que contiene agua, avión, blanco, edificio&#10;&#10;Descripción generada automáticamente">
            <a:extLst>
              <a:ext uri="{FF2B5EF4-FFF2-40B4-BE49-F238E27FC236}">
                <a16:creationId xmlns:a16="http://schemas.microsoft.com/office/drawing/2014/main" id="{107623BB-64F9-4A3C-A0FF-2F64F4D15203}"/>
              </a:ext>
            </a:extLst>
          </p:cNvPr>
          <p:cNvPicPr>
            <a:picLocks noChangeAspect="1"/>
          </p:cNvPicPr>
          <p:nvPr userDrawn="1"/>
        </p:nvPicPr>
        <p:blipFill>
          <a:blip r:embed="rId2" cstate="print">
            <a:alphaModFix amt="94000"/>
            <a:extLst>
              <a:ext uri="{28A0092B-C50C-407E-A947-70E740481C1C}">
                <a14:useLocalDpi xmlns:a14="http://schemas.microsoft.com/office/drawing/2010/main" val="0"/>
              </a:ext>
            </a:extLst>
          </a:blip>
          <a:stretch>
            <a:fillRect/>
          </a:stretch>
        </p:blipFill>
        <p:spPr>
          <a:xfrm>
            <a:off x="0" y="0"/>
            <a:ext cx="12192000" cy="6857999"/>
          </a:xfrm>
          <a:prstGeom prst="rect">
            <a:avLst/>
          </a:prstGeom>
          <a:gradFill flip="none" rotWithShape="1">
            <a:gsLst>
              <a:gs pos="0">
                <a:schemeClr val="bg1"/>
              </a:gs>
              <a:gs pos="100000">
                <a:schemeClr val="tx1"/>
              </a:gs>
            </a:gsLst>
            <a:path path="circle">
              <a:fillToRect l="50000" t="50000" r="50000" b="50000"/>
            </a:path>
            <a:tileRect/>
          </a:gradFill>
        </p:spPr>
      </p:pic>
      <p:sp>
        <p:nvSpPr>
          <p:cNvPr id="7" name="Slide Number Placeholder 3">
            <a:extLst>
              <a:ext uri="{FF2B5EF4-FFF2-40B4-BE49-F238E27FC236}">
                <a16:creationId xmlns:a16="http://schemas.microsoft.com/office/drawing/2014/main" id="{45281B3C-9083-43C1-8F93-64A66E013A2A}"/>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latin typeface="Calibri" panose="020F0502020204030204" pitchFamily="34" charset="0"/>
                <a:cs typeface="Calibri" panose="020F0502020204030204" pitchFamily="34" charset="0"/>
              </a:rPr>
              <a:pPr/>
              <a:t>‹Nº›</a:t>
            </a:fld>
            <a:endParaRPr lang="es-CR"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320E0879-0DF5-9B4C-BB0B-516AB2A4E3B0}"/>
              </a:ext>
            </a:extLst>
          </p:cNvPr>
          <p:cNvSpPr txBox="1"/>
          <p:nvPr userDrawn="1"/>
        </p:nvSpPr>
        <p:spPr>
          <a:xfrm>
            <a:off x="3990348" y="6337031"/>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5600177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B9CDA6-A238-4F7D-B273-95166C42FE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0984" t="43333" r="20558" b="2841"/>
          <a:stretch/>
        </p:blipFill>
        <p:spPr>
          <a:xfrm>
            <a:off x="7524749" y="0"/>
            <a:ext cx="4667251" cy="6858000"/>
          </a:xfrm>
          <a:prstGeom prst="rect">
            <a:avLst/>
          </a:prstGeom>
        </p:spPr>
      </p:pic>
      <p:sp>
        <p:nvSpPr>
          <p:cNvPr id="4" name="Slide Number Placeholder 3">
            <a:extLst>
              <a:ext uri="{FF2B5EF4-FFF2-40B4-BE49-F238E27FC236}">
                <a16:creationId xmlns:a16="http://schemas.microsoft.com/office/drawing/2014/main" id="{A091F408-6DCC-44CE-BEC0-4250D0B01F59}"/>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85C646C8-58CA-284C-ADC9-2F83A89C81F6}"/>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46267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2" name="Imagen 11" descr="Imagen que contiene firmar, parada, alimentos, taza&#10;&#10;Descripción generada automáticamente">
            <a:extLst>
              <a:ext uri="{FF2B5EF4-FFF2-40B4-BE49-F238E27FC236}">
                <a16:creationId xmlns:a16="http://schemas.microsoft.com/office/drawing/2014/main" id="{8681ED3C-21CA-4A99-9630-A5FEDF2C6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75" y="6308358"/>
            <a:ext cx="788794" cy="413117"/>
          </a:xfrm>
          <a:prstGeom prst="rect">
            <a:avLst/>
          </a:prstGeom>
        </p:spPr>
      </p:pic>
      <p:sp>
        <p:nvSpPr>
          <p:cNvPr id="13" name="Flecha: pentágono 12">
            <a:extLst>
              <a:ext uri="{FF2B5EF4-FFF2-40B4-BE49-F238E27FC236}">
                <a16:creationId xmlns:a16="http://schemas.microsoft.com/office/drawing/2014/main" id="{2C124730-7C38-49B1-AE9E-BFC547B841A1}"/>
              </a:ext>
            </a:extLst>
          </p:cNvPr>
          <p:cNvSpPr/>
          <p:nvPr userDrawn="1"/>
        </p:nvSpPr>
        <p:spPr>
          <a:xfrm>
            <a:off x="-1" y="0"/>
            <a:ext cx="8945593" cy="618569"/>
          </a:xfrm>
          <a:prstGeom prst="homePlat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Slide Number Placeholder 3">
            <a:extLst>
              <a:ext uri="{FF2B5EF4-FFF2-40B4-BE49-F238E27FC236}">
                <a16:creationId xmlns:a16="http://schemas.microsoft.com/office/drawing/2014/main" id="{815EACCA-0D73-4AD9-B07D-522DB95EC755}"/>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A9D35737-4B4D-9C4E-8F3A-FA0DB8E7C2FC}"/>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5322259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6" name="Flecha: pentágono 15">
            <a:extLst>
              <a:ext uri="{FF2B5EF4-FFF2-40B4-BE49-F238E27FC236}">
                <a16:creationId xmlns:a16="http://schemas.microsoft.com/office/drawing/2014/main" id="{FA8926E0-190C-4B39-A8B5-E963B597E0E7}"/>
              </a:ext>
            </a:extLst>
          </p:cNvPr>
          <p:cNvSpPr/>
          <p:nvPr userDrawn="1"/>
        </p:nvSpPr>
        <p:spPr>
          <a:xfrm rot="10800000">
            <a:off x="11003302" y="6153691"/>
            <a:ext cx="1181078" cy="618569"/>
          </a:xfrm>
          <a:prstGeom prst="homePlate">
            <a:avLst/>
          </a:prstGeom>
          <a:solidFill>
            <a:srgbClr val="162643"/>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Slide Number Placeholder 3">
            <a:extLst>
              <a:ext uri="{FF2B5EF4-FFF2-40B4-BE49-F238E27FC236}">
                <a16:creationId xmlns:a16="http://schemas.microsoft.com/office/drawing/2014/main" id="{2C0D5CF4-CDF6-45AA-AB3D-706F76BEA6AC}"/>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latin typeface="Calibri" panose="020F0502020204030204" pitchFamily="34" charset="0"/>
                <a:cs typeface="Calibri" panose="020F0502020204030204" pitchFamily="34" charset="0"/>
              </a:rPr>
              <a:pPr/>
              <a:t>‹Nº›</a:t>
            </a:fld>
            <a:endParaRPr lang="es-CR" dirty="0">
              <a:solidFill>
                <a:schemeClr val="bg1"/>
              </a:solidFill>
              <a:latin typeface="Calibri" panose="020F0502020204030204" pitchFamily="34" charset="0"/>
              <a:cs typeface="Calibri" panose="020F0502020204030204" pitchFamily="34" charset="0"/>
            </a:endParaRPr>
          </a:p>
        </p:txBody>
      </p:sp>
      <p:sp>
        <p:nvSpPr>
          <p:cNvPr id="17" name="Triángulo isósceles 16">
            <a:extLst>
              <a:ext uri="{FF2B5EF4-FFF2-40B4-BE49-F238E27FC236}">
                <a16:creationId xmlns:a16="http://schemas.microsoft.com/office/drawing/2014/main" id="{4A13EE81-9D68-4974-BB5F-47FF85670881}"/>
              </a:ext>
            </a:extLst>
          </p:cNvPr>
          <p:cNvSpPr/>
          <p:nvPr userDrawn="1"/>
        </p:nvSpPr>
        <p:spPr>
          <a:xfrm rot="5400000">
            <a:off x="-301017" y="445423"/>
            <a:ext cx="1282907" cy="682014"/>
          </a:xfrm>
          <a:prstGeom prst="triangl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8" name="Imagen 7" descr="Imagen que contiene firmar, parada, alimentos, taza&#10;&#10;Descripción generada automáticamente">
            <a:extLst>
              <a:ext uri="{FF2B5EF4-FFF2-40B4-BE49-F238E27FC236}">
                <a16:creationId xmlns:a16="http://schemas.microsoft.com/office/drawing/2014/main" id="{EBAB70DC-A1D1-4B5B-BA9D-8880909EC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75" y="6308358"/>
            <a:ext cx="788794" cy="413117"/>
          </a:xfrm>
          <a:prstGeom prst="rect">
            <a:avLst/>
          </a:prstGeom>
        </p:spPr>
      </p:pic>
      <p:sp>
        <p:nvSpPr>
          <p:cNvPr id="11" name="CuadroTexto 10">
            <a:extLst>
              <a:ext uri="{FF2B5EF4-FFF2-40B4-BE49-F238E27FC236}">
                <a16:creationId xmlns:a16="http://schemas.microsoft.com/office/drawing/2014/main" id="{E5289764-3CC3-2441-8187-DBADF3A7E2E1}"/>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11402661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BCE0560-738B-4C2C-A9D9-56E2C76BC0F0}"/>
              </a:ext>
            </a:extLst>
          </p:cNvPr>
          <p:cNvSpPr txBox="1"/>
          <p:nvPr userDrawn="1"/>
        </p:nvSpPr>
        <p:spPr>
          <a:xfrm>
            <a:off x="1551408" y="6325234"/>
            <a:ext cx="3615070" cy="276999"/>
          </a:xfrm>
          <a:prstGeom prst="rect">
            <a:avLst/>
          </a:prstGeom>
          <a:noFill/>
        </p:spPr>
        <p:txBody>
          <a:bodyPr wrap="square" rtlCol="0">
            <a:spAutoFit/>
          </a:bodyPr>
          <a:lstStyle/>
          <a:p>
            <a:r>
              <a:rPr lang="es-CR" sz="1200" dirty="0"/>
              <a:t>Octubre, 2019</a:t>
            </a:r>
          </a:p>
        </p:txBody>
      </p:sp>
      <p:sp>
        <p:nvSpPr>
          <p:cNvPr id="10" name="Flecha: pentágono 9">
            <a:extLst>
              <a:ext uri="{FF2B5EF4-FFF2-40B4-BE49-F238E27FC236}">
                <a16:creationId xmlns:a16="http://schemas.microsoft.com/office/drawing/2014/main" id="{4E8D90CB-EB3F-43EC-9E3D-8BCDE2AC0497}"/>
              </a:ext>
            </a:extLst>
          </p:cNvPr>
          <p:cNvSpPr/>
          <p:nvPr userDrawn="1"/>
        </p:nvSpPr>
        <p:spPr>
          <a:xfrm>
            <a:off x="0" y="6265613"/>
            <a:ext cx="9901646" cy="396240"/>
          </a:xfrm>
          <a:prstGeom prst="homePlat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Slide Number Placeholder 3">
            <a:extLst>
              <a:ext uri="{FF2B5EF4-FFF2-40B4-BE49-F238E27FC236}">
                <a16:creationId xmlns:a16="http://schemas.microsoft.com/office/drawing/2014/main" id="{B98F1FEF-E189-40C7-BDCC-AD67BF7E4D3B}"/>
              </a:ext>
            </a:extLst>
          </p:cNvPr>
          <p:cNvSpPr txBox="1">
            <a:spLocks/>
          </p:cNvSpPr>
          <p:nvPr userDrawn="1"/>
        </p:nvSpPr>
        <p:spPr>
          <a:xfrm>
            <a:off x="9342869" y="6308358"/>
            <a:ext cx="14746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pic>
        <p:nvPicPr>
          <p:cNvPr id="8" name="Imagen 7" descr="Imagen que contiene firmar, parada, alimentos, taza&#10;&#10;Descripción generada automáticamente">
            <a:extLst>
              <a:ext uri="{FF2B5EF4-FFF2-40B4-BE49-F238E27FC236}">
                <a16:creationId xmlns:a16="http://schemas.microsoft.com/office/drawing/2014/main" id="{07973D56-BBB7-44D8-804E-897A3C2614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6329" y="6308358"/>
            <a:ext cx="788794" cy="413117"/>
          </a:xfrm>
          <a:prstGeom prst="rect">
            <a:avLst/>
          </a:prstGeom>
        </p:spPr>
      </p:pic>
      <p:sp>
        <p:nvSpPr>
          <p:cNvPr id="12" name="CuadroTexto 11">
            <a:extLst>
              <a:ext uri="{FF2B5EF4-FFF2-40B4-BE49-F238E27FC236}">
                <a16:creationId xmlns:a16="http://schemas.microsoft.com/office/drawing/2014/main" id="{66D6FD8B-E150-434A-989A-4B4486AEBF76}"/>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19095237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D8BE912-DFB5-4864-8F13-C73AE23E1DBC}"/>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C0BD105A-00BD-4843-BD2D-88957ACD1913}"/>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35285633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EC73D-578C-4748-B16E-B91D5841D77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50A5339-6BD8-AB4C-A611-91D572A4C9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5144007-AAA1-864F-A6C5-268CE2FC5713}"/>
              </a:ext>
            </a:extLst>
          </p:cNvPr>
          <p:cNvSpPr>
            <a:spLocks noGrp="1"/>
          </p:cNvSpPr>
          <p:nvPr>
            <p:ph type="dt" sz="half" idx="10"/>
          </p:nvPr>
        </p:nvSpPr>
        <p:spPr/>
        <p:txBody>
          <a:bodyPr/>
          <a:lstStyle/>
          <a:p>
            <a:fld id="{C1087529-5B6D-6F4C-A449-338E34841F82}" type="datetimeFigureOut">
              <a:rPr lang="es-CR" smtClean="0"/>
              <a:t>21/7/2020</a:t>
            </a:fld>
            <a:endParaRPr lang="es-CR"/>
          </a:p>
        </p:txBody>
      </p:sp>
      <p:sp>
        <p:nvSpPr>
          <p:cNvPr id="5" name="Marcador de pie de página 4">
            <a:extLst>
              <a:ext uri="{FF2B5EF4-FFF2-40B4-BE49-F238E27FC236}">
                <a16:creationId xmlns:a16="http://schemas.microsoft.com/office/drawing/2014/main" id="{B5065418-31E0-C741-B416-4EE8A4649F1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06C171F-8A1D-A040-8E5E-E27F8F34B9C1}"/>
              </a:ext>
            </a:extLst>
          </p:cNvPr>
          <p:cNvSpPr>
            <a:spLocks noGrp="1"/>
          </p:cNvSpPr>
          <p:nvPr>
            <p:ph type="sldNum" sz="quarter" idx="12"/>
          </p:nvPr>
        </p:nvSpPr>
        <p:spPr/>
        <p:txBody>
          <a:bodyPr/>
          <a:lstStyle/>
          <a:p>
            <a:fld id="{CA35AD97-3578-404F-896F-3FF0456CBE1E}" type="slidenum">
              <a:rPr lang="es-CR" smtClean="0"/>
              <a:t>‹Nº›</a:t>
            </a:fld>
            <a:endParaRPr lang="es-CR"/>
          </a:p>
        </p:txBody>
      </p:sp>
    </p:spTree>
    <p:extLst>
      <p:ext uri="{BB962C8B-B14F-4D97-AF65-F5344CB8AC3E}">
        <p14:creationId xmlns:p14="http://schemas.microsoft.com/office/powerpoint/2010/main" val="398637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3365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46" r:id="rId3"/>
    <p:sldLayoutId id="2147483848" r:id="rId4"/>
    <p:sldLayoutId id="2147483843" r:id="rId5"/>
    <p:sldLayoutId id="2147483844" r:id="rId6"/>
    <p:sldLayoutId id="2147483845" r:id="rId7"/>
    <p:sldLayoutId id="2147483847" r:id="rId8"/>
    <p:sldLayoutId id="2147483852" r:id="rId9"/>
    <p:sldLayoutId id="2147483853" r:id="rId10"/>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5" Type="http://schemas.openxmlformats.org/officeDocument/2006/relationships/hyperlink" Target="http://www.siman.com/" TargetMode="External"/><Relationship Id="rId4" Type="http://schemas.openxmlformats.org/officeDocument/2006/relationships/chart" Target="../charts/chart35.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5" Type="http://schemas.openxmlformats.org/officeDocument/2006/relationships/chart" Target="../charts/chart43.xml"/><Relationship Id="rId4" Type="http://schemas.openxmlformats.org/officeDocument/2006/relationships/chart" Target="../charts/chart42.xml"/></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5.xml"/><Relationship Id="rId5" Type="http://schemas.openxmlformats.org/officeDocument/2006/relationships/chart" Target="../charts/chart47.xml"/><Relationship Id="rId4" Type="http://schemas.openxmlformats.org/officeDocument/2006/relationships/chart" Target="../charts/chart46.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5" Type="http://schemas.openxmlformats.org/officeDocument/2006/relationships/chart" Target="../charts/chart51.xml"/><Relationship Id="rId4" Type="http://schemas.openxmlformats.org/officeDocument/2006/relationships/chart" Target="../charts/char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American_Psychological_Association" TargetMode="External"/><Relationship Id="rId2" Type="http://schemas.openxmlformats.org/officeDocument/2006/relationships/hyperlink" Target="https://es.wikipedia.org/wiki/Journal_of_Personality_and_Social_Psychology"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6394083-66BB-452C-BE9C-08E1EA8587D3}"/>
              </a:ext>
            </a:extLst>
          </p:cNvPr>
          <p:cNvSpPr txBox="1">
            <a:spLocks/>
          </p:cNvSpPr>
          <p:nvPr/>
        </p:nvSpPr>
        <p:spPr>
          <a:xfrm>
            <a:off x="627718" y="2224415"/>
            <a:ext cx="5608038" cy="21616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8000" dirty="0">
                <a:solidFill>
                  <a:srgbClr val="C00000"/>
                </a:solidFill>
                <a:latin typeface="Calibri" panose="020F0502020204030204" pitchFamily="34" charset="0"/>
                <a:cs typeface="Calibri" panose="020F0502020204030204" pitchFamily="34" charset="0"/>
              </a:rPr>
              <a:t>SIMAN</a:t>
            </a:r>
          </a:p>
          <a:p>
            <a:pPr>
              <a:lnSpc>
                <a:spcPct val="100000"/>
              </a:lnSpc>
            </a:pPr>
            <a:endParaRPr lang="es-CR" dirty="0">
              <a:solidFill>
                <a:srgbClr val="C00000"/>
              </a:solidFill>
              <a:latin typeface="Calibri" panose="020F0502020204030204" pitchFamily="34" charset="0"/>
              <a:cs typeface="Calibri" panose="020F0502020204030204" pitchFamily="34" charset="0"/>
            </a:endParaRPr>
          </a:p>
          <a:p>
            <a:r>
              <a:rPr lang="es-CR" sz="4000" i="1" dirty="0">
                <a:solidFill>
                  <a:srgbClr val="C00000"/>
                </a:solidFill>
              </a:rPr>
              <a:t>“Brand Health Monitor” </a:t>
            </a:r>
            <a:endParaRPr lang="es-CR" i="1" dirty="0">
              <a:solidFill>
                <a:srgbClr val="C00000"/>
              </a:solidFill>
            </a:endParaRPr>
          </a:p>
        </p:txBody>
      </p:sp>
      <p:sp>
        <p:nvSpPr>
          <p:cNvPr id="5" name="CuadroTexto 4">
            <a:extLst>
              <a:ext uri="{FF2B5EF4-FFF2-40B4-BE49-F238E27FC236}">
                <a16:creationId xmlns:a16="http://schemas.microsoft.com/office/drawing/2014/main" id="{2CD66DEA-BDA0-144D-A644-F867B615B181}"/>
              </a:ext>
            </a:extLst>
          </p:cNvPr>
          <p:cNvSpPr txBox="1"/>
          <p:nvPr/>
        </p:nvSpPr>
        <p:spPr>
          <a:xfrm>
            <a:off x="70338" y="6330462"/>
            <a:ext cx="5608038" cy="338554"/>
          </a:xfrm>
          <a:prstGeom prst="rect">
            <a:avLst/>
          </a:prstGeom>
          <a:noFill/>
        </p:spPr>
        <p:txBody>
          <a:bodyPr wrap="square" rtlCol="0">
            <a:spAutoFit/>
          </a:bodyPr>
          <a:lstStyle/>
          <a:p>
            <a:r>
              <a:rPr lang="es-CR" sz="1600" i="1" dirty="0"/>
              <a:t>Informe Regional, Guatemala, El Salvador, Nicaragua y Costa Rica</a:t>
            </a:r>
          </a:p>
        </p:txBody>
      </p:sp>
    </p:spTree>
    <p:extLst>
      <p:ext uri="{BB962C8B-B14F-4D97-AF65-F5344CB8AC3E}">
        <p14:creationId xmlns:p14="http://schemas.microsoft.com/office/powerpoint/2010/main" val="245522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24F6ECB-28FD-4E14-BB15-7BB47C3E9F4F}"/>
              </a:ext>
            </a:extLst>
          </p:cNvPr>
          <p:cNvSpPr txBox="1">
            <a:spLocks/>
          </p:cNvSpPr>
          <p:nvPr/>
        </p:nvSpPr>
        <p:spPr>
          <a:xfrm>
            <a:off x="1306285" y="2432081"/>
            <a:ext cx="4075611" cy="2161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b="1" dirty="0">
                <a:solidFill>
                  <a:srgbClr val="29314A"/>
                </a:solidFill>
                <a:latin typeface="Calibri" panose="020F0502020204030204" pitchFamily="34" charset="0"/>
                <a:cs typeface="Calibri" panose="020F0502020204030204" pitchFamily="34" charset="0"/>
              </a:rPr>
              <a:t>Análisis gráfico</a:t>
            </a:r>
            <a:endParaRPr lang="es-CR" dirty="0">
              <a:solidFill>
                <a:srgbClr val="2931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76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3753401"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INDICADOR DE SALUD DE MARCA</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01</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B72B69-8162-9C4B-BB90-AF3DED9C67C8}"/>
              </a:ext>
            </a:extLst>
          </p:cNvPr>
          <p:cNvSpPr/>
          <p:nvPr/>
        </p:nvSpPr>
        <p:spPr>
          <a:xfrm>
            <a:off x="1029903" y="1559291"/>
            <a:ext cx="10979224" cy="94547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ángulo 7">
            <a:extLst>
              <a:ext uri="{FF2B5EF4-FFF2-40B4-BE49-F238E27FC236}">
                <a16:creationId xmlns:a16="http://schemas.microsoft.com/office/drawing/2014/main" id="{D1C0A855-03A0-6E4C-8BF1-3B0C3723ABA2}"/>
              </a:ext>
            </a:extLst>
          </p:cNvPr>
          <p:cNvSpPr/>
          <p:nvPr/>
        </p:nvSpPr>
        <p:spPr>
          <a:xfrm>
            <a:off x="1029903" y="2529658"/>
            <a:ext cx="10979224" cy="899341"/>
          </a:xfrm>
          <a:prstGeom prst="rect">
            <a:avLst/>
          </a:prstGeom>
          <a:solidFill>
            <a:schemeClr val="accent4">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ángulo 8">
            <a:extLst>
              <a:ext uri="{FF2B5EF4-FFF2-40B4-BE49-F238E27FC236}">
                <a16:creationId xmlns:a16="http://schemas.microsoft.com/office/drawing/2014/main" id="{D40CC62A-7CBA-3442-9F68-8639A1DE1B89}"/>
              </a:ext>
            </a:extLst>
          </p:cNvPr>
          <p:cNvSpPr/>
          <p:nvPr/>
        </p:nvSpPr>
        <p:spPr>
          <a:xfrm>
            <a:off x="1029902" y="3429000"/>
            <a:ext cx="10979224" cy="969264"/>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Gráfico 1">
            <a:extLst>
              <a:ext uri="{FF2B5EF4-FFF2-40B4-BE49-F238E27FC236}">
                <a16:creationId xmlns:a16="http://schemas.microsoft.com/office/drawing/2014/main" id="{55B16BD7-93FB-8C4C-AB35-18F7E9A0DB5A}"/>
              </a:ext>
            </a:extLst>
          </p:cNvPr>
          <p:cNvGraphicFramePr/>
          <p:nvPr>
            <p:extLst>
              <p:ext uri="{D42A27DB-BD31-4B8C-83A1-F6EECF244321}">
                <p14:modId xmlns:p14="http://schemas.microsoft.com/office/powerpoint/2010/main" val="3915500125"/>
              </p:ext>
            </p:extLst>
          </p:nvPr>
        </p:nvGraphicFramePr>
        <p:xfrm>
          <a:off x="683399" y="847023"/>
          <a:ext cx="10299025" cy="553452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INDICADOR SALUD DE MARCA</a:t>
            </a:r>
            <a:endParaRPr lang="es-CR" sz="2400"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488EB5C9-8CB4-7C40-A13F-990BC00CC5FC}"/>
              </a:ext>
            </a:extLst>
          </p:cNvPr>
          <p:cNvSpPr txBox="1"/>
          <p:nvPr/>
        </p:nvSpPr>
        <p:spPr>
          <a:xfrm>
            <a:off x="10876554" y="1759637"/>
            <a:ext cx="1132573" cy="369332"/>
          </a:xfrm>
          <a:prstGeom prst="rect">
            <a:avLst/>
          </a:prstGeom>
          <a:noFill/>
        </p:spPr>
        <p:txBody>
          <a:bodyPr wrap="square" rtlCol="0">
            <a:spAutoFit/>
          </a:bodyPr>
          <a:lstStyle/>
          <a:p>
            <a:pPr algn="ctr"/>
            <a:r>
              <a:rPr lang="es-CR" b="1" i="1" dirty="0"/>
              <a:t>Saludable</a:t>
            </a:r>
          </a:p>
        </p:txBody>
      </p:sp>
      <p:sp>
        <p:nvSpPr>
          <p:cNvPr id="11" name="CuadroTexto 10">
            <a:extLst>
              <a:ext uri="{FF2B5EF4-FFF2-40B4-BE49-F238E27FC236}">
                <a16:creationId xmlns:a16="http://schemas.microsoft.com/office/drawing/2014/main" id="{865B3C47-8EF3-5747-874E-3FDDC957E256}"/>
              </a:ext>
            </a:extLst>
          </p:cNvPr>
          <p:cNvSpPr txBox="1"/>
          <p:nvPr/>
        </p:nvSpPr>
        <p:spPr>
          <a:xfrm>
            <a:off x="10876553" y="2646915"/>
            <a:ext cx="1132573" cy="369332"/>
          </a:xfrm>
          <a:prstGeom prst="rect">
            <a:avLst/>
          </a:prstGeom>
          <a:noFill/>
        </p:spPr>
        <p:txBody>
          <a:bodyPr wrap="square" rtlCol="0">
            <a:spAutoFit/>
          </a:bodyPr>
          <a:lstStyle/>
          <a:p>
            <a:pPr algn="ctr"/>
            <a:r>
              <a:rPr lang="es-CR" b="1" i="1" dirty="0"/>
              <a:t>Estable</a:t>
            </a:r>
          </a:p>
        </p:txBody>
      </p:sp>
      <p:sp>
        <p:nvSpPr>
          <p:cNvPr id="12" name="CuadroTexto 11">
            <a:extLst>
              <a:ext uri="{FF2B5EF4-FFF2-40B4-BE49-F238E27FC236}">
                <a16:creationId xmlns:a16="http://schemas.microsoft.com/office/drawing/2014/main" id="{7EB9DBFA-DB1B-E44A-B1D8-886BE441BB8F}"/>
              </a:ext>
            </a:extLst>
          </p:cNvPr>
          <p:cNvSpPr txBox="1"/>
          <p:nvPr/>
        </p:nvSpPr>
        <p:spPr>
          <a:xfrm>
            <a:off x="10876552" y="3453891"/>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D96A3DC5-C6D3-4D8B-981B-569AA967AE73}"/>
              </a:ext>
            </a:extLst>
          </p:cNvPr>
          <p:cNvSpPr txBox="1"/>
          <p:nvPr/>
        </p:nvSpPr>
        <p:spPr>
          <a:xfrm>
            <a:off x="1209576" y="6439046"/>
            <a:ext cx="2592376" cy="246221"/>
          </a:xfrm>
          <a:prstGeom prst="rect">
            <a:avLst/>
          </a:prstGeom>
          <a:noFill/>
        </p:spPr>
        <p:txBody>
          <a:bodyPr wrap="none" rtlCol="0">
            <a:spAutoFit/>
          </a:bodyPr>
          <a:lstStyle/>
          <a:p>
            <a:r>
              <a:rPr lang="es-MX" sz="1000" dirty="0">
                <a:solidFill>
                  <a:schemeClr val="bg1">
                    <a:lumMod val="50000"/>
                  </a:schemeClr>
                </a:solidFill>
              </a:rPr>
              <a:t>Índice, donde 5 es saludable y uno es enfermo</a:t>
            </a:r>
            <a:endParaRPr lang="es-CR" sz="1000" dirty="0">
              <a:solidFill>
                <a:schemeClr val="bg1">
                  <a:lumMod val="50000"/>
                </a:schemeClr>
              </a:solidFill>
            </a:endParaRPr>
          </a:p>
        </p:txBody>
      </p:sp>
    </p:spTree>
    <p:extLst>
      <p:ext uri="{BB962C8B-B14F-4D97-AF65-F5344CB8AC3E}">
        <p14:creationId xmlns:p14="http://schemas.microsoft.com/office/powerpoint/2010/main" val="410624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63">
            <a:extLst>
              <a:ext uri="{FF2B5EF4-FFF2-40B4-BE49-F238E27FC236}">
                <a16:creationId xmlns:a16="http://schemas.microsoft.com/office/drawing/2014/main" id="{FE0FA3FD-10A9-AB45-8866-F2E24B5F09B6}"/>
              </a:ext>
            </a:extLst>
          </p:cNvPr>
          <p:cNvSpPr/>
          <p:nvPr/>
        </p:nvSpPr>
        <p:spPr>
          <a:xfrm>
            <a:off x="2808000" y="2027721"/>
            <a:ext cx="6175851" cy="624307"/>
          </a:xfrm>
          <a:prstGeom prst="roundRect">
            <a:avLst>
              <a:gd name="adj" fmla="val 5060"/>
            </a:avLst>
          </a:prstGeom>
          <a:solidFill>
            <a:srgbClr val="255C65"/>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s-ES_tradnl" kern="0" dirty="0">
                <a:solidFill>
                  <a:schemeClr val="bg1"/>
                </a:solidFill>
                <a:latin typeface="Calibri" panose="020F0502020204030204" pitchFamily="34" charset="0"/>
                <a:cs typeface="Calibri" panose="020F0502020204030204" pitchFamily="34" charset="0"/>
              </a:rPr>
              <a:t>Preferencia </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a:t>
            </a:r>
            <a:r>
              <a:rPr lang="es-ES_tradnl" sz="1000" kern="0" dirty="0">
                <a:solidFill>
                  <a:schemeClr val="bg1"/>
                </a:solidFill>
                <a:latin typeface="Calibri" panose="020F0502020204030204" pitchFamily="34" charset="0"/>
                <a:cs typeface="Calibri" panose="020F0502020204030204" pitchFamily="34" charset="0"/>
              </a:rPr>
              <a:t>a</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a:t>
            </a:r>
            <a:endPar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13E2CF80-1BA6-FF4B-8985-115F77D208E9}"/>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FUNNEL DE MARCA</a:t>
            </a:r>
            <a:endParaRPr lang="es-CR" sz="2400" dirty="0">
              <a:solidFill>
                <a:schemeClr val="bg1"/>
              </a:solidFill>
              <a:latin typeface="Calibri" panose="020F0502020204030204" pitchFamily="34" charset="0"/>
              <a:cs typeface="Calibri" panose="020F0502020204030204" pitchFamily="34" charset="0"/>
            </a:endParaRPr>
          </a:p>
        </p:txBody>
      </p:sp>
      <p:sp>
        <p:nvSpPr>
          <p:cNvPr id="3" name="Flecha curvada hacia la derecha 2">
            <a:extLst>
              <a:ext uri="{FF2B5EF4-FFF2-40B4-BE49-F238E27FC236}">
                <a16:creationId xmlns:a16="http://schemas.microsoft.com/office/drawing/2014/main" id="{27011823-E194-CE44-96DC-BF732E8831A2}"/>
              </a:ext>
            </a:extLst>
          </p:cNvPr>
          <p:cNvSpPr/>
          <p:nvPr/>
        </p:nvSpPr>
        <p:spPr>
          <a:xfrm rot="10800000" flipH="1">
            <a:off x="454519" y="2758197"/>
            <a:ext cx="1633097" cy="1275224"/>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4" name="Flecha curvada hacia la derecha 3">
            <a:extLst>
              <a:ext uri="{FF2B5EF4-FFF2-40B4-BE49-F238E27FC236}">
                <a16:creationId xmlns:a16="http://schemas.microsoft.com/office/drawing/2014/main" id="{4E97EC84-9277-594A-8682-9AF6DBDB637E}"/>
              </a:ext>
            </a:extLst>
          </p:cNvPr>
          <p:cNvSpPr/>
          <p:nvPr/>
        </p:nvSpPr>
        <p:spPr>
          <a:xfrm rot="10800000" flipH="1">
            <a:off x="355724" y="3534702"/>
            <a:ext cx="1322601" cy="1243160"/>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5" name="Rounded Rectangle 66">
            <a:extLst>
              <a:ext uri="{FF2B5EF4-FFF2-40B4-BE49-F238E27FC236}">
                <a16:creationId xmlns:a16="http://schemas.microsoft.com/office/drawing/2014/main" id="{197BECAD-2BCD-0E44-BEF2-D9024C63EA01}"/>
              </a:ext>
            </a:extLst>
          </p:cNvPr>
          <p:cNvSpPr/>
          <p:nvPr/>
        </p:nvSpPr>
        <p:spPr>
          <a:xfrm>
            <a:off x="1027671" y="4298497"/>
            <a:ext cx="7956180" cy="727296"/>
          </a:xfrm>
          <a:prstGeom prst="roundRect">
            <a:avLst>
              <a:gd name="adj" fmla="val 5060"/>
            </a:avLst>
          </a:prstGeom>
          <a:solidFill>
            <a:srgbClr val="1A2843"/>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Conocimiento</a:t>
            </a:r>
            <a:r>
              <a:rPr lang="es-ES_tradnl" kern="0" dirty="0">
                <a:solidFill>
                  <a:prstClr val="white"/>
                </a:solidFill>
                <a:latin typeface="Calibri" panose="020F0502020204030204" pitchFamily="34" charset="0"/>
                <a:cs typeface="Calibri" panose="020F0502020204030204" pitchFamily="34" charset="0"/>
              </a:rPr>
              <a:t> total </a:t>
            </a:r>
            <a:r>
              <a:rPr lang="es-ES_tradnl" sz="1000" kern="0" dirty="0">
                <a:solidFill>
                  <a:prstClr val="white"/>
                </a:solidFill>
                <a:latin typeface="Calibri" panose="020F0502020204030204" pitchFamily="34" charset="0"/>
                <a:cs typeface="Calibri" panose="020F0502020204030204" pitchFamily="34" charset="0"/>
              </a:rPr>
              <a:t>(d)  </a:t>
            </a:r>
            <a:endParaRPr kumimoji="0" lang="es-ES_tradnl" sz="1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ounded Rectangle 65">
            <a:extLst>
              <a:ext uri="{FF2B5EF4-FFF2-40B4-BE49-F238E27FC236}">
                <a16:creationId xmlns:a16="http://schemas.microsoft.com/office/drawing/2014/main" id="{CADECB4B-BDCC-9342-A224-16F6B83DFBF1}"/>
              </a:ext>
            </a:extLst>
          </p:cNvPr>
          <p:cNvSpPr/>
          <p:nvPr/>
        </p:nvSpPr>
        <p:spPr>
          <a:xfrm>
            <a:off x="1678325" y="3450167"/>
            <a:ext cx="7305526" cy="727298"/>
          </a:xfrm>
          <a:prstGeom prst="roundRect">
            <a:avLst>
              <a:gd name="adj" fmla="val 5060"/>
            </a:avLst>
          </a:prstGeom>
          <a:solidFill>
            <a:srgbClr val="2D6C79"/>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Conoci</a:t>
            </a:r>
            <a:r>
              <a:rPr lang="es-ES_tradnl" kern="0" dirty="0">
                <a:solidFill>
                  <a:prstClr val="white"/>
                </a:solidFill>
                <a:latin typeface="Calibri" panose="020F0502020204030204" pitchFamily="34" charset="0"/>
                <a:cs typeface="Calibri" panose="020F0502020204030204" pitchFamily="34" charset="0"/>
              </a:rPr>
              <a:t>miento espontáneo </a:t>
            </a:r>
            <a:r>
              <a:rPr lang="es-ES_tradnl" sz="1000" kern="0" dirty="0">
                <a:solidFill>
                  <a:prstClr val="white"/>
                </a:solidFill>
                <a:latin typeface="Calibri" panose="020F0502020204030204" pitchFamily="34" charset="0"/>
                <a:cs typeface="Calibri" panose="020F0502020204030204" pitchFamily="34" charset="0"/>
              </a:rPr>
              <a:t>(c)</a:t>
            </a:r>
            <a:endPar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ounded Rectangle 63">
            <a:extLst>
              <a:ext uri="{FF2B5EF4-FFF2-40B4-BE49-F238E27FC236}">
                <a16:creationId xmlns:a16="http://schemas.microsoft.com/office/drawing/2014/main" id="{09F4BA3F-A0B0-D14E-AB29-B97ECA572A44}"/>
              </a:ext>
            </a:extLst>
          </p:cNvPr>
          <p:cNvSpPr/>
          <p:nvPr/>
        </p:nvSpPr>
        <p:spPr>
          <a:xfrm>
            <a:off x="2122021" y="2699497"/>
            <a:ext cx="6861830" cy="624307"/>
          </a:xfrm>
          <a:prstGeom prst="roundRect">
            <a:avLst>
              <a:gd name="adj" fmla="val 5060"/>
            </a:avLst>
          </a:prstGeom>
          <a:solidFill>
            <a:srgbClr val="2D7065"/>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Compra </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(b)</a:t>
            </a:r>
            <a:endPar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712890D6-D3BB-B440-A783-DF81A3790116}"/>
              </a:ext>
            </a:extLst>
          </p:cNvPr>
          <p:cNvSpPr txBox="1"/>
          <p:nvPr/>
        </p:nvSpPr>
        <p:spPr>
          <a:xfrm>
            <a:off x="1017024" y="5120731"/>
            <a:ext cx="7956179" cy="1015663"/>
          </a:xfrm>
          <a:prstGeom prst="rect">
            <a:avLst/>
          </a:prstGeom>
          <a:noFill/>
        </p:spPr>
        <p:txBody>
          <a:bodyPr wrap="square" rtlCol="0">
            <a:spAutoFit/>
          </a:bodyPr>
          <a:lstStyle/>
          <a:p>
            <a:r>
              <a:rPr lang="es-CR" sz="1000" dirty="0">
                <a:solidFill>
                  <a:srgbClr val="1D2944"/>
                </a:solidFill>
                <a:latin typeface="Lato" panose="020F0502020204030203" pitchFamily="34" charset="0"/>
              </a:rPr>
              <a:t>Nota1</a:t>
            </a:r>
            <a:r>
              <a:rPr lang="es-CR" sz="1000" dirty="0"/>
              <a:t>/datos calculados sobre el total de la muestra.</a:t>
            </a:r>
          </a:p>
          <a:p>
            <a:endParaRPr lang="es-CR" sz="1000" dirty="0"/>
          </a:p>
          <a:p>
            <a:r>
              <a:rPr lang="es-CR" sz="1000" dirty="0"/>
              <a:t>(a):¿Cuál es su tienda por departamento preferida?</a:t>
            </a:r>
          </a:p>
          <a:p>
            <a:r>
              <a:rPr lang="es-CR" sz="1000" dirty="0"/>
              <a:t>(b):¿En qué tienda o tiendas por departamento ha comprado en los últimos 3 meses?  Productos que no sean de consumo ni de limpieza.</a:t>
            </a:r>
          </a:p>
          <a:p>
            <a:r>
              <a:rPr lang="es-CR" sz="1000" dirty="0"/>
              <a:t>(c): Cuándo piensa en tiendas por departamento, ¿Cuál es la primera que viene a su mente? ¿Cuál otra? </a:t>
            </a:r>
          </a:p>
          <a:p>
            <a:r>
              <a:rPr lang="es-CR" sz="1000" dirty="0"/>
              <a:t>(d):Conocimiento ayudado y espantáneo</a:t>
            </a:r>
          </a:p>
        </p:txBody>
      </p:sp>
      <p:sp>
        <p:nvSpPr>
          <p:cNvPr id="18" name="CuadroTexto 17">
            <a:extLst>
              <a:ext uri="{FF2B5EF4-FFF2-40B4-BE49-F238E27FC236}">
                <a16:creationId xmlns:a16="http://schemas.microsoft.com/office/drawing/2014/main" id="{793EE0F6-BA19-5F40-AB26-0143A13C377D}"/>
              </a:ext>
            </a:extLst>
          </p:cNvPr>
          <p:cNvSpPr txBox="1"/>
          <p:nvPr/>
        </p:nvSpPr>
        <p:spPr>
          <a:xfrm>
            <a:off x="448629" y="2360166"/>
            <a:ext cx="1633097" cy="276999"/>
          </a:xfrm>
          <a:prstGeom prst="rect">
            <a:avLst/>
          </a:prstGeom>
          <a:solidFill>
            <a:schemeClr val="bg1">
              <a:lumMod val="50000"/>
            </a:schemeClr>
          </a:solidFill>
        </p:spPr>
        <p:txBody>
          <a:bodyPr wrap="square" rtlCol="0">
            <a:spAutoFit/>
          </a:bodyPr>
          <a:lstStyle/>
          <a:p>
            <a:pPr algn="ctr"/>
            <a:r>
              <a:rPr lang="es-CR" sz="1200" b="1" dirty="0">
                <a:solidFill>
                  <a:schemeClr val="bg1"/>
                </a:solidFill>
                <a:latin typeface="Lato" panose="020F0502020204030203" pitchFamily="34" charset="0"/>
              </a:rPr>
              <a:t>“Convertion rate”</a:t>
            </a:r>
          </a:p>
        </p:txBody>
      </p:sp>
      <p:graphicFrame>
        <p:nvGraphicFramePr>
          <p:cNvPr id="19" name="Tabla 18">
            <a:extLst>
              <a:ext uri="{FF2B5EF4-FFF2-40B4-BE49-F238E27FC236}">
                <a16:creationId xmlns:a16="http://schemas.microsoft.com/office/drawing/2014/main" id="{BA6121E0-26A4-5746-A613-8C0E196F5CB9}"/>
              </a:ext>
            </a:extLst>
          </p:cNvPr>
          <p:cNvGraphicFramePr>
            <a:graphicFrameLocks noGrp="1"/>
          </p:cNvGraphicFramePr>
          <p:nvPr>
            <p:extLst>
              <p:ext uri="{D42A27DB-BD31-4B8C-83A1-F6EECF244321}">
                <p14:modId xmlns:p14="http://schemas.microsoft.com/office/powerpoint/2010/main" val="2656320805"/>
              </p:ext>
            </p:extLst>
          </p:nvPr>
        </p:nvGraphicFramePr>
        <p:xfrm>
          <a:off x="4781541" y="1298888"/>
          <a:ext cx="4171960" cy="3716798"/>
        </p:xfrm>
        <a:graphic>
          <a:graphicData uri="http://schemas.openxmlformats.org/drawingml/2006/table">
            <a:tbl>
              <a:tblPr>
                <a:tableStyleId>{5C22544A-7EE6-4342-B048-85BDC9FD1C3A}</a:tableStyleId>
              </a:tblPr>
              <a:tblGrid>
                <a:gridCol w="521495">
                  <a:extLst>
                    <a:ext uri="{9D8B030D-6E8A-4147-A177-3AD203B41FA5}">
                      <a16:colId xmlns:a16="http://schemas.microsoft.com/office/drawing/2014/main" val="3465758557"/>
                    </a:ext>
                  </a:extLst>
                </a:gridCol>
                <a:gridCol w="521495">
                  <a:extLst>
                    <a:ext uri="{9D8B030D-6E8A-4147-A177-3AD203B41FA5}">
                      <a16:colId xmlns:a16="http://schemas.microsoft.com/office/drawing/2014/main" val="290129014"/>
                    </a:ext>
                  </a:extLst>
                </a:gridCol>
                <a:gridCol w="521495">
                  <a:extLst>
                    <a:ext uri="{9D8B030D-6E8A-4147-A177-3AD203B41FA5}">
                      <a16:colId xmlns:a16="http://schemas.microsoft.com/office/drawing/2014/main" val="2163828121"/>
                    </a:ext>
                  </a:extLst>
                </a:gridCol>
                <a:gridCol w="521495">
                  <a:extLst>
                    <a:ext uri="{9D8B030D-6E8A-4147-A177-3AD203B41FA5}">
                      <a16:colId xmlns:a16="http://schemas.microsoft.com/office/drawing/2014/main" val="1334358807"/>
                    </a:ext>
                  </a:extLst>
                </a:gridCol>
                <a:gridCol w="521495">
                  <a:extLst>
                    <a:ext uri="{9D8B030D-6E8A-4147-A177-3AD203B41FA5}">
                      <a16:colId xmlns:a16="http://schemas.microsoft.com/office/drawing/2014/main" val="1936959373"/>
                    </a:ext>
                  </a:extLst>
                </a:gridCol>
                <a:gridCol w="521495">
                  <a:extLst>
                    <a:ext uri="{9D8B030D-6E8A-4147-A177-3AD203B41FA5}">
                      <a16:colId xmlns:a16="http://schemas.microsoft.com/office/drawing/2014/main" val="735899553"/>
                    </a:ext>
                  </a:extLst>
                </a:gridCol>
                <a:gridCol w="521495">
                  <a:extLst>
                    <a:ext uri="{9D8B030D-6E8A-4147-A177-3AD203B41FA5}">
                      <a16:colId xmlns:a16="http://schemas.microsoft.com/office/drawing/2014/main" val="1610852701"/>
                    </a:ext>
                  </a:extLst>
                </a:gridCol>
                <a:gridCol w="521495">
                  <a:extLst>
                    <a:ext uri="{9D8B030D-6E8A-4147-A177-3AD203B41FA5}">
                      <a16:colId xmlns:a16="http://schemas.microsoft.com/office/drawing/2014/main" val="3377878947"/>
                    </a:ext>
                  </a:extLst>
                </a:gridCol>
              </a:tblGrid>
              <a:tr h="697923">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El Salvador</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Guatemala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Nicaragua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Costa Rica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29288149"/>
                  </a:ext>
                </a:extLst>
              </a:tr>
              <a:tr h="681589">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38</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0,69</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16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0,62</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20</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0,36</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31</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0,89</a:t>
                      </a:r>
                    </a:p>
                  </a:txBody>
                  <a:tcPr marL="9525" marR="9525" marT="9525" marB="0" anchor="ctr">
                    <a:noFill/>
                  </a:tcPr>
                </a:tc>
                <a:extLst>
                  <a:ext uri="{0D108BD9-81ED-4DB2-BD59-A6C34878D82A}">
                    <a16:rowId xmlns:a16="http://schemas.microsoft.com/office/drawing/2014/main" val="130902178"/>
                  </a:ext>
                </a:extLst>
              </a:tr>
              <a:tr h="767686">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55</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0,82</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0,59</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0,61</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35</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0,52</a:t>
                      </a:r>
                    </a:p>
                  </a:txBody>
                  <a:tcPr marL="9525" marR="9525" marT="9525" marB="0" anchor="ctr">
                    <a:noFill/>
                  </a:tcPr>
                </a:tc>
                <a:extLst>
                  <a:ext uri="{0D108BD9-81ED-4DB2-BD59-A6C34878D82A}">
                    <a16:rowId xmlns:a16="http://schemas.microsoft.com/office/drawing/2014/main" val="1736646626"/>
                  </a:ext>
                </a:extLst>
              </a:tr>
              <a:tr h="801914">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67</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0,67</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44</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0,44</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43</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0,43</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68</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0,68</a:t>
                      </a:r>
                    </a:p>
                  </a:txBody>
                  <a:tcPr marL="9525" marR="9525" marT="9525" marB="0" anchor="ctr">
                    <a:noFill/>
                  </a:tcPr>
                </a:tc>
                <a:extLst>
                  <a:ext uri="{0D108BD9-81ED-4DB2-BD59-A6C34878D82A}">
                    <a16:rowId xmlns:a16="http://schemas.microsoft.com/office/drawing/2014/main" val="4159788752"/>
                  </a:ext>
                </a:extLst>
              </a:tr>
              <a:tr h="767686">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extLst>
                  <a:ext uri="{0D108BD9-81ED-4DB2-BD59-A6C34878D82A}">
                    <a16:rowId xmlns:a16="http://schemas.microsoft.com/office/drawing/2014/main" val="4193855119"/>
                  </a:ext>
                </a:extLst>
              </a:tr>
            </a:tbl>
          </a:graphicData>
        </a:graphic>
      </p:graphicFrame>
      <p:sp>
        <p:nvSpPr>
          <p:cNvPr id="23" name="Flecha curvada hacia la derecha 22">
            <a:extLst>
              <a:ext uri="{FF2B5EF4-FFF2-40B4-BE49-F238E27FC236}">
                <a16:creationId xmlns:a16="http://schemas.microsoft.com/office/drawing/2014/main" id="{24A07F12-FE8F-224E-B14F-3995BC1513BA}"/>
              </a:ext>
            </a:extLst>
          </p:cNvPr>
          <p:cNvSpPr/>
          <p:nvPr/>
        </p:nvSpPr>
        <p:spPr>
          <a:xfrm rot="10800000">
            <a:off x="5331087" y="3074991"/>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3" name="CuadroTexto 32">
            <a:extLst>
              <a:ext uri="{FF2B5EF4-FFF2-40B4-BE49-F238E27FC236}">
                <a16:creationId xmlns:a16="http://schemas.microsoft.com/office/drawing/2014/main" id="{DDCA92BE-7273-F74C-9C89-8ED8077DDFC8}"/>
              </a:ext>
            </a:extLst>
          </p:cNvPr>
          <p:cNvSpPr txBox="1"/>
          <p:nvPr/>
        </p:nvSpPr>
        <p:spPr>
          <a:xfrm>
            <a:off x="1027671" y="657279"/>
            <a:ext cx="8019225" cy="369332"/>
          </a:xfrm>
          <a:prstGeom prst="rect">
            <a:avLst/>
          </a:prstGeom>
          <a:noFill/>
        </p:spPr>
        <p:txBody>
          <a:bodyPr wrap="square" rtlCol="0">
            <a:spAutoFit/>
          </a:bodyPr>
          <a:lstStyle/>
          <a:p>
            <a:pPr algn="ctr"/>
            <a:r>
              <a:rPr lang="es-CR" b="1" dirty="0"/>
              <a:t>Embudo de marca para SIMAN por país</a:t>
            </a:r>
          </a:p>
        </p:txBody>
      </p:sp>
      <p:sp>
        <p:nvSpPr>
          <p:cNvPr id="20" name="Flecha curvada hacia la derecha 19">
            <a:extLst>
              <a:ext uri="{FF2B5EF4-FFF2-40B4-BE49-F238E27FC236}">
                <a16:creationId xmlns:a16="http://schemas.microsoft.com/office/drawing/2014/main" id="{0A428269-68C1-4F4C-AB1D-F4E7DE18D3BF}"/>
              </a:ext>
            </a:extLst>
          </p:cNvPr>
          <p:cNvSpPr/>
          <p:nvPr/>
        </p:nvSpPr>
        <p:spPr>
          <a:xfrm rot="10800000">
            <a:off x="5347825" y="3948086"/>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1" name="Flecha curvada hacia la derecha 20">
            <a:extLst>
              <a:ext uri="{FF2B5EF4-FFF2-40B4-BE49-F238E27FC236}">
                <a16:creationId xmlns:a16="http://schemas.microsoft.com/office/drawing/2014/main" id="{1A38F03B-2BA5-D54D-8205-A0E8CE5C6477}"/>
              </a:ext>
            </a:extLst>
          </p:cNvPr>
          <p:cNvSpPr/>
          <p:nvPr/>
        </p:nvSpPr>
        <p:spPr>
          <a:xfrm rot="10800000">
            <a:off x="6365591" y="3081187"/>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0" name="Flecha curvada hacia la derecha 29">
            <a:extLst>
              <a:ext uri="{FF2B5EF4-FFF2-40B4-BE49-F238E27FC236}">
                <a16:creationId xmlns:a16="http://schemas.microsoft.com/office/drawing/2014/main" id="{55621571-2984-9E40-B547-A292CEB3697D}"/>
              </a:ext>
            </a:extLst>
          </p:cNvPr>
          <p:cNvSpPr/>
          <p:nvPr/>
        </p:nvSpPr>
        <p:spPr>
          <a:xfrm rot="10800000">
            <a:off x="6382329" y="3954282"/>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1" name="Flecha curvada hacia la derecha 30">
            <a:extLst>
              <a:ext uri="{FF2B5EF4-FFF2-40B4-BE49-F238E27FC236}">
                <a16:creationId xmlns:a16="http://schemas.microsoft.com/office/drawing/2014/main" id="{53493878-0129-B647-A8CF-FCC7A4011088}"/>
              </a:ext>
            </a:extLst>
          </p:cNvPr>
          <p:cNvSpPr/>
          <p:nvPr/>
        </p:nvSpPr>
        <p:spPr>
          <a:xfrm rot="10800000">
            <a:off x="7416978" y="3065351"/>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2" name="Flecha curvada hacia la derecha 31">
            <a:extLst>
              <a:ext uri="{FF2B5EF4-FFF2-40B4-BE49-F238E27FC236}">
                <a16:creationId xmlns:a16="http://schemas.microsoft.com/office/drawing/2014/main" id="{D983A577-5D38-5542-AE81-9AAEADD46BCD}"/>
              </a:ext>
            </a:extLst>
          </p:cNvPr>
          <p:cNvSpPr/>
          <p:nvPr/>
        </p:nvSpPr>
        <p:spPr>
          <a:xfrm rot="10800000">
            <a:off x="7433716" y="3938446"/>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4" name="Flecha curvada hacia la derecha 33">
            <a:extLst>
              <a:ext uri="{FF2B5EF4-FFF2-40B4-BE49-F238E27FC236}">
                <a16:creationId xmlns:a16="http://schemas.microsoft.com/office/drawing/2014/main" id="{C3CDFA23-5E33-3541-8177-7220D493DBFF}"/>
              </a:ext>
            </a:extLst>
          </p:cNvPr>
          <p:cNvSpPr/>
          <p:nvPr/>
        </p:nvSpPr>
        <p:spPr>
          <a:xfrm rot="10800000">
            <a:off x="8464653" y="3066375"/>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5" name="Flecha curvada hacia la derecha 34">
            <a:extLst>
              <a:ext uri="{FF2B5EF4-FFF2-40B4-BE49-F238E27FC236}">
                <a16:creationId xmlns:a16="http://schemas.microsoft.com/office/drawing/2014/main" id="{C8E23C7E-0E58-CB43-B922-F959EC9DBE22}"/>
              </a:ext>
            </a:extLst>
          </p:cNvPr>
          <p:cNvSpPr/>
          <p:nvPr/>
        </p:nvSpPr>
        <p:spPr>
          <a:xfrm rot="10800000">
            <a:off x="8481391" y="3939470"/>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8" name="CuadroTexto 7">
            <a:extLst>
              <a:ext uri="{FF2B5EF4-FFF2-40B4-BE49-F238E27FC236}">
                <a16:creationId xmlns:a16="http://schemas.microsoft.com/office/drawing/2014/main" id="{65B6AF0B-4091-004D-9F3C-ED0705FF6B78}"/>
              </a:ext>
            </a:extLst>
          </p:cNvPr>
          <p:cNvSpPr txBox="1"/>
          <p:nvPr/>
        </p:nvSpPr>
        <p:spPr>
          <a:xfrm>
            <a:off x="9117888" y="1298888"/>
            <a:ext cx="2872800" cy="3970318"/>
          </a:xfrm>
          <a:prstGeom prst="rect">
            <a:avLst/>
          </a:prstGeom>
          <a:noFill/>
        </p:spPr>
        <p:txBody>
          <a:bodyPr wrap="square" rtlCol="0">
            <a:spAutoFit/>
          </a:bodyPr>
          <a:lstStyle/>
          <a:p>
            <a:pPr marL="285750" indent="-285750">
              <a:buFont typeface="Wingdings" pitchFamily="2" charset="2"/>
              <a:buChar char="ü"/>
            </a:pPr>
            <a:r>
              <a:rPr lang="es-ES_tradnl" sz="1200" dirty="0"/>
              <a:t>El conocimiento de SIMAN es generalizado entre los ciudadanos de los países evaluados.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En Costa Rica y El Salvador existe una mayor penetración de marca de manera espontánea.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En El Salvador la intención de compra es significativamente mayor en comparación con los demás países. Alrededor de cuatro de cada 5 informantes que mencionaron a SIMAN de manera espontánea son compradores de la tienda.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Costa Rica es el segundo país con el porcentaje de compra mayor –para SIMAN- en el tercer lugar, con igualdad porcentual del 26%, están Guatemala y Nicaragua. </a:t>
            </a:r>
          </a:p>
        </p:txBody>
      </p:sp>
    </p:spTree>
    <p:extLst>
      <p:ext uri="{BB962C8B-B14F-4D97-AF65-F5344CB8AC3E}">
        <p14:creationId xmlns:p14="http://schemas.microsoft.com/office/powerpoint/2010/main" val="184572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7F4CE053-2EA4-3540-A36A-F98A47AB69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147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97904" y="1559291"/>
            <a:ext cx="5511222" cy="10286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97902" y="2587955"/>
            <a:ext cx="5511222" cy="9703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97902" y="3558321"/>
            <a:ext cx="5511222" cy="9022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15" name="Gráfico 14">
            <a:extLst>
              <a:ext uri="{FF2B5EF4-FFF2-40B4-BE49-F238E27FC236}">
                <a16:creationId xmlns:a16="http://schemas.microsoft.com/office/drawing/2014/main" id="{78841386-735B-104D-A24E-0E46CB5DF8A9}"/>
              </a:ext>
            </a:extLst>
          </p:cNvPr>
          <p:cNvGraphicFramePr/>
          <p:nvPr>
            <p:extLst>
              <p:ext uri="{D42A27DB-BD31-4B8C-83A1-F6EECF244321}">
                <p14:modId xmlns:p14="http://schemas.microsoft.com/office/powerpoint/2010/main" val="364088922"/>
              </p:ext>
            </p:extLst>
          </p:nvPr>
        </p:nvGraphicFramePr>
        <p:xfrm>
          <a:off x="6207452" y="968108"/>
          <a:ext cx="5801674" cy="5534525"/>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a16="http://schemas.microsoft.com/office/drawing/2014/main" id="{4C4F13D5-8BE5-354E-BFCC-B4E4B59C9AC1}"/>
              </a:ext>
            </a:extLst>
          </p:cNvPr>
          <p:cNvSpPr txBox="1"/>
          <p:nvPr/>
        </p:nvSpPr>
        <p:spPr>
          <a:xfrm>
            <a:off x="10781132" y="1756680"/>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76553" y="2788300"/>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781132" y="3586830"/>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278295" y="1134658"/>
            <a:ext cx="5072651" cy="5201424"/>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El Salvador (53%) y Costa Rica (51%), son los países con mayor nivel de recordación “Top Of </a:t>
            </a:r>
            <a:r>
              <a:rPr lang="es-MX" sz="1200" dirty="0" err="1">
                <a:solidFill>
                  <a:schemeClr val="bg1"/>
                </a:solidFill>
                <a:latin typeface="Calibri" panose="020F0502020204030204" pitchFamily="34" charset="0"/>
                <a:cs typeface="Calibri" panose="020F0502020204030204" pitchFamily="34" charset="0"/>
              </a:rPr>
              <a:t>Mind</a:t>
            </a:r>
            <a:r>
              <a:rPr lang="es-MX" sz="1200" dirty="0">
                <a:solidFill>
                  <a:schemeClr val="bg1"/>
                </a:solidFill>
                <a:latin typeface="Calibri" panose="020F0502020204030204" pitchFamily="34" charset="0"/>
                <a:cs typeface="Calibri" panose="020F0502020204030204" pitchFamily="34" charset="0"/>
              </a:rPr>
              <a:t>”. Esto les permite a ambos países tener un indicador de posicionamiento “saludable”.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Por el contrario, en Guatemala (30%) y Nicaragua (28%), si bien Siman es la tienda por departamento con mayor cantidad de menciones espontáneas, sus porcentajes son aproximadamente 40% menor que los dos países citados previamente. En el caso de Guatemala, tiendas como Walmart (29%) y Cemaco (16%) son mencionadas en primer lugar de recordación; mientras que para Nicaragua, El Gallo más Gallo (14%) y La Curacao (12%) le restan al posicionamiento de Almacenes SIMAN.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Costa Rica presenta un alto margen de crecimiento en cuanto a la compra respecto al conocimiento, ya que el 65% de los informantes menciona no haber acudido a adquirir algún producto en los últimos tres meses. No obstante lo anterior, es el país con mayor porcentaje de clientes que han comprado que declaran que Almacenes SIMAN es su tienda preferida (89%), contrario a El Salvador que el 55% de quienes lo conocen han comprado y sólo el 69% lo declara de su preferencia.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Para Guatemala y Nicaragua, el proceso de posicionar la tienda para que más consumidores decidan comprar en ella debe ser más enérgico, ya que sólo uno de cada cuatro personas ha acudido a comprar a la misma y en el caso de Guatemala, sólo el 62% de quienes han adquirido algún productos le consideran su tienda preferida.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Es importante señalar que se debe prestar especial interés en el hecho que aunque Costa Rica y El Salvador son los países con mayor cantidad de personas comprando en los últimos tres meses, son los que poseen el nivel de recomendación (NPS) más alto (40% y 38% respectivamente). </a:t>
            </a:r>
            <a:endParaRPr lang="es-CR" sz="1200" dirty="0">
              <a:solidFill>
                <a:schemeClr val="bg1"/>
              </a:solidFill>
            </a:endParaRPr>
          </a:p>
        </p:txBody>
      </p:sp>
    </p:spTree>
    <p:extLst>
      <p:ext uri="{BB962C8B-B14F-4D97-AF65-F5344CB8AC3E}">
        <p14:creationId xmlns:p14="http://schemas.microsoft.com/office/powerpoint/2010/main" val="16413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C47951-46C3-154F-A625-91DFD34FFCA6}"/>
              </a:ext>
            </a:extLst>
          </p:cNvPr>
          <p:cNvSpPr/>
          <p:nvPr/>
        </p:nvSpPr>
        <p:spPr>
          <a:xfrm>
            <a:off x="251471" y="1941272"/>
            <a:ext cx="11582400" cy="9143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Calibri" panose="020F0502020204030204" pitchFamily="34" charset="0"/>
              <a:cs typeface="Calibri" panose="020F0502020204030204" pitchFamily="34" charset="0"/>
            </a:endParaRPr>
          </a:p>
        </p:txBody>
      </p:sp>
      <p:graphicFrame>
        <p:nvGraphicFramePr>
          <p:cNvPr id="10" name="Gráfico 9">
            <a:extLst>
              <a:ext uri="{FF2B5EF4-FFF2-40B4-BE49-F238E27FC236}">
                <a16:creationId xmlns:a16="http://schemas.microsoft.com/office/drawing/2014/main" id="{A122F56F-4A6C-A14E-8593-52547C229440}"/>
              </a:ext>
            </a:extLst>
          </p:cNvPr>
          <p:cNvGraphicFramePr/>
          <p:nvPr>
            <p:extLst>
              <p:ext uri="{D42A27DB-BD31-4B8C-83A1-F6EECF244321}">
                <p14:modId xmlns:p14="http://schemas.microsoft.com/office/powerpoint/2010/main" val="929092140"/>
              </p:ext>
            </p:extLst>
          </p:nvPr>
        </p:nvGraphicFramePr>
        <p:xfrm>
          <a:off x="8634729" y="1545755"/>
          <a:ext cx="3939309" cy="487874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28833120-4A30-6241-8B8E-04DC76802025}"/>
              </a:ext>
            </a:extLst>
          </p:cNvPr>
          <p:cNvGraphicFramePr/>
          <p:nvPr>
            <p:extLst>
              <p:ext uri="{D42A27DB-BD31-4B8C-83A1-F6EECF244321}">
                <p14:modId xmlns:p14="http://schemas.microsoft.com/office/powerpoint/2010/main" val="704453603"/>
              </p:ext>
            </p:extLst>
          </p:nvPr>
        </p:nvGraphicFramePr>
        <p:xfrm>
          <a:off x="5816821" y="1545754"/>
          <a:ext cx="3939309" cy="487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2876E258-A1FE-4849-9A9D-34370D9DFBF6}"/>
              </a:ext>
            </a:extLst>
          </p:cNvPr>
          <p:cNvGraphicFramePr/>
          <p:nvPr>
            <p:extLst>
              <p:ext uri="{D42A27DB-BD31-4B8C-83A1-F6EECF244321}">
                <p14:modId xmlns:p14="http://schemas.microsoft.com/office/powerpoint/2010/main" val="1465049440"/>
              </p:ext>
            </p:extLst>
          </p:nvPr>
        </p:nvGraphicFramePr>
        <p:xfrm>
          <a:off x="304108" y="1645188"/>
          <a:ext cx="3939309" cy="4779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a 11">
            <a:extLst>
              <a:ext uri="{FF2B5EF4-FFF2-40B4-BE49-F238E27FC236}">
                <a16:creationId xmlns:a16="http://schemas.microsoft.com/office/drawing/2014/main" id="{1D0A212B-A9AB-9F48-A31F-4A86A52CFC87}"/>
              </a:ext>
            </a:extLst>
          </p:cNvPr>
          <p:cNvGraphicFramePr>
            <a:graphicFrameLocks noGrp="1"/>
          </p:cNvGraphicFramePr>
          <p:nvPr>
            <p:extLst>
              <p:ext uri="{D42A27DB-BD31-4B8C-83A1-F6EECF244321}">
                <p14:modId xmlns:p14="http://schemas.microsoft.com/office/powerpoint/2010/main" val="210103596"/>
              </p:ext>
            </p:extLst>
          </p:nvPr>
        </p:nvGraphicFramePr>
        <p:xfrm>
          <a:off x="4243417" y="1408478"/>
          <a:ext cx="3939309" cy="2743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196884907"/>
                    </a:ext>
                  </a:extLst>
                </a:gridCol>
                <a:gridCol w="597961">
                  <a:extLst>
                    <a:ext uri="{9D8B030D-6E8A-4147-A177-3AD203B41FA5}">
                      <a16:colId xmlns:a16="http://schemas.microsoft.com/office/drawing/2014/main" val="1169005235"/>
                    </a:ext>
                  </a:extLst>
                </a:gridCol>
                <a:gridCol w="208280">
                  <a:extLst>
                    <a:ext uri="{9D8B030D-6E8A-4147-A177-3AD203B41FA5}">
                      <a16:colId xmlns:a16="http://schemas.microsoft.com/office/drawing/2014/main" val="2459683033"/>
                    </a:ext>
                  </a:extLst>
                </a:gridCol>
                <a:gridCol w="930499">
                  <a:extLst>
                    <a:ext uri="{9D8B030D-6E8A-4147-A177-3AD203B41FA5}">
                      <a16:colId xmlns:a16="http://schemas.microsoft.com/office/drawing/2014/main" val="2097379807"/>
                    </a:ext>
                  </a:extLst>
                </a:gridCol>
                <a:gridCol w="208280">
                  <a:extLst>
                    <a:ext uri="{9D8B030D-6E8A-4147-A177-3AD203B41FA5}">
                      <a16:colId xmlns:a16="http://schemas.microsoft.com/office/drawing/2014/main" val="3550320630"/>
                    </a:ext>
                  </a:extLst>
                </a:gridCol>
                <a:gridCol w="814938">
                  <a:extLst>
                    <a:ext uri="{9D8B030D-6E8A-4147-A177-3AD203B41FA5}">
                      <a16:colId xmlns:a16="http://schemas.microsoft.com/office/drawing/2014/main" val="50569436"/>
                    </a:ext>
                  </a:extLst>
                </a:gridCol>
                <a:gridCol w="208280">
                  <a:extLst>
                    <a:ext uri="{9D8B030D-6E8A-4147-A177-3AD203B41FA5}">
                      <a16:colId xmlns:a16="http://schemas.microsoft.com/office/drawing/2014/main" val="1863558957"/>
                    </a:ext>
                  </a:extLst>
                </a:gridCol>
                <a:gridCol w="762791">
                  <a:extLst>
                    <a:ext uri="{9D8B030D-6E8A-4147-A177-3AD203B41FA5}">
                      <a16:colId xmlns:a16="http://schemas.microsoft.com/office/drawing/2014/main" val="2291580663"/>
                    </a:ext>
                  </a:extLst>
                </a:gridCol>
              </a:tblGrid>
              <a:tr h="150897">
                <a:tc>
                  <a:txBody>
                    <a:bodyPr/>
                    <a:lstStyle/>
                    <a:p>
                      <a:pPr algn="ctr"/>
                      <a:endParaRPr lang="es-CR" sz="12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A2843"/>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TOM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2ª Mención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Ayudado</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Total</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7820518"/>
                  </a:ext>
                </a:extLst>
              </a:tr>
            </a:tbl>
          </a:graphicData>
        </a:graphic>
      </p:graphicFrame>
      <p:sp>
        <p:nvSpPr>
          <p:cNvPr id="13" name="CuadroTexto 12">
            <a:extLst>
              <a:ext uri="{FF2B5EF4-FFF2-40B4-BE49-F238E27FC236}">
                <a16:creationId xmlns:a16="http://schemas.microsoft.com/office/drawing/2014/main" id="{83A2AFA3-FDFC-074F-AC92-21FFE571BF60}"/>
              </a:ext>
            </a:extLst>
          </p:cNvPr>
          <p:cNvSpPr txBox="1"/>
          <p:nvPr/>
        </p:nvSpPr>
        <p:spPr>
          <a:xfrm>
            <a:off x="251471" y="629692"/>
            <a:ext cx="11582400" cy="677108"/>
          </a:xfrm>
          <a:prstGeom prst="rect">
            <a:avLst/>
          </a:prstGeom>
          <a:noFill/>
        </p:spPr>
        <p:txBody>
          <a:bodyPr wrap="square" rtlCol="0">
            <a:spAutoFit/>
          </a:bodyPr>
          <a:lstStyle/>
          <a:p>
            <a:pPr algn="ctr"/>
            <a:r>
              <a:rPr lang="es-CR" sz="1400" b="1" dirty="0">
                <a:latin typeface="Calibri" panose="020F0502020204030204" pitchFamily="34" charset="0"/>
                <a:cs typeface="Calibri" panose="020F0502020204030204" pitchFamily="34" charset="0"/>
              </a:rPr>
              <a:t>Recordación de marca</a:t>
            </a:r>
          </a:p>
          <a:p>
            <a:pPr algn="ctr"/>
            <a:r>
              <a:rPr lang="es-CR" sz="1200" dirty="0">
                <a:latin typeface="Calibri" panose="020F0502020204030204" pitchFamily="34" charset="0"/>
                <a:cs typeface="Calibri" panose="020F0502020204030204" pitchFamily="34" charset="0"/>
              </a:rPr>
              <a:t>-Porcentajes-</a:t>
            </a:r>
          </a:p>
          <a:p>
            <a:pPr algn="ctr"/>
            <a:r>
              <a:rPr lang="es-CR" sz="1200" dirty="0">
                <a:latin typeface="Calibri" panose="020F0502020204030204" pitchFamily="34" charset="0"/>
                <a:cs typeface="Calibri" panose="020F0502020204030204" pitchFamily="34" charset="0"/>
              </a:rPr>
              <a:t>-Almacenes SIMAN y competidores con mayor mención TOM- </a:t>
            </a:r>
          </a:p>
        </p:txBody>
      </p:sp>
      <p:sp>
        <p:nvSpPr>
          <p:cNvPr id="14" name="CuadroTexto 13">
            <a:extLst>
              <a:ext uri="{FF2B5EF4-FFF2-40B4-BE49-F238E27FC236}">
                <a16:creationId xmlns:a16="http://schemas.microsoft.com/office/drawing/2014/main" id="{57E7B3B8-F913-0447-BED7-9887297D8E96}"/>
              </a:ext>
            </a:extLst>
          </p:cNvPr>
          <p:cNvSpPr txBox="1"/>
          <p:nvPr/>
        </p:nvSpPr>
        <p:spPr>
          <a:xfrm>
            <a:off x="8961121" y="127805"/>
            <a:ext cx="3230879" cy="369332"/>
          </a:xfrm>
          <a:prstGeom prst="rect">
            <a:avLst/>
          </a:prstGeom>
          <a:noFill/>
        </p:spPr>
        <p:txBody>
          <a:bodyPr wrap="square" rtlCol="0">
            <a:spAutoFit/>
          </a:bodyPr>
          <a:lstStyle/>
          <a:p>
            <a:pPr algn="ctr"/>
            <a:r>
              <a:rPr lang="es-CR" dirty="0">
                <a:latin typeface="Calibri" panose="020F0502020204030204" pitchFamily="34" charset="0"/>
                <a:cs typeface="Calibri" panose="020F0502020204030204" pitchFamily="34" charset="0"/>
              </a:rPr>
              <a:t>Posicionamiento</a:t>
            </a:r>
          </a:p>
        </p:txBody>
      </p:sp>
      <p:sp>
        <p:nvSpPr>
          <p:cNvPr id="2" name="CuadroTexto 1">
            <a:extLst>
              <a:ext uri="{FF2B5EF4-FFF2-40B4-BE49-F238E27FC236}">
                <a16:creationId xmlns:a16="http://schemas.microsoft.com/office/drawing/2014/main" id="{DB84190D-E29C-B54D-8EB7-E92D9C24E828}"/>
              </a:ext>
            </a:extLst>
          </p:cNvPr>
          <p:cNvSpPr txBox="1"/>
          <p:nvPr/>
        </p:nvSpPr>
        <p:spPr>
          <a:xfrm>
            <a:off x="973505" y="6306739"/>
            <a:ext cx="10138331" cy="400110"/>
          </a:xfrm>
          <a:prstGeom prst="rect">
            <a:avLst/>
          </a:prstGeom>
          <a:noFill/>
        </p:spPr>
        <p:txBody>
          <a:bodyPr wrap="square" rtlCol="0">
            <a:spAutoFit/>
          </a:bodyPr>
          <a:lstStyle/>
          <a:p>
            <a:r>
              <a:rPr lang="es-CR" sz="1000" dirty="0"/>
              <a:t>Pregunta:Cuándo piensa en tiendas por departamento, ¿Cuál es la primera que viene a su mente? ¿Cuál otra? Y de estas tiendas que le voy a leer, ¿Cuáles     conoce o ha oído mencionar usted y no me citó antes?, ¿Y la segunda tienda que viene a su mente?</a:t>
            </a:r>
          </a:p>
        </p:txBody>
      </p:sp>
      <p:graphicFrame>
        <p:nvGraphicFramePr>
          <p:cNvPr id="15" name="Gráfico 14">
            <a:extLst>
              <a:ext uri="{FF2B5EF4-FFF2-40B4-BE49-F238E27FC236}">
                <a16:creationId xmlns:a16="http://schemas.microsoft.com/office/drawing/2014/main" id="{2530F359-0291-2A45-82F2-C1AB5981836A}"/>
              </a:ext>
            </a:extLst>
          </p:cNvPr>
          <p:cNvGraphicFramePr/>
          <p:nvPr>
            <p:extLst>
              <p:ext uri="{D42A27DB-BD31-4B8C-83A1-F6EECF244321}">
                <p14:modId xmlns:p14="http://schemas.microsoft.com/office/powerpoint/2010/main" val="1978043474"/>
              </p:ext>
            </p:extLst>
          </p:nvPr>
        </p:nvGraphicFramePr>
        <p:xfrm>
          <a:off x="2951616" y="1609993"/>
          <a:ext cx="3939309" cy="47502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745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38" name="Gráfico 37">
            <a:extLst>
              <a:ext uri="{FF2B5EF4-FFF2-40B4-BE49-F238E27FC236}">
                <a16:creationId xmlns:a16="http://schemas.microsoft.com/office/drawing/2014/main" id="{0BC8B43A-7486-5F47-927E-E03BAC835467}"/>
              </a:ext>
            </a:extLst>
          </p:cNvPr>
          <p:cNvGraphicFramePr/>
          <p:nvPr>
            <p:extLst>
              <p:ext uri="{D42A27DB-BD31-4B8C-83A1-F6EECF244321}">
                <p14:modId xmlns:p14="http://schemas.microsoft.com/office/powerpoint/2010/main" val="3341914813"/>
              </p:ext>
            </p:extLst>
          </p:nvPr>
        </p:nvGraphicFramePr>
        <p:xfrm>
          <a:off x="866257" y="640661"/>
          <a:ext cx="5190836" cy="4976928"/>
        </p:xfrm>
        <a:graphic>
          <a:graphicData uri="http://schemas.openxmlformats.org/drawingml/2006/chart">
            <c:chart xmlns:c="http://schemas.openxmlformats.org/drawingml/2006/chart" xmlns:r="http://schemas.openxmlformats.org/officeDocument/2006/relationships" r:id="rId2"/>
          </a:graphicData>
        </a:graphic>
      </p:graphicFrame>
      <p:sp>
        <p:nvSpPr>
          <p:cNvPr id="41" name="CuadroTexto 40">
            <a:extLst>
              <a:ext uri="{FF2B5EF4-FFF2-40B4-BE49-F238E27FC236}">
                <a16:creationId xmlns:a16="http://schemas.microsoft.com/office/drawing/2014/main" id="{289E5FF9-2080-4647-A316-4EEEE552581D}"/>
              </a:ext>
            </a:extLst>
          </p:cNvPr>
          <p:cNvSpPr txBox="1"/>
          <p:nvPr/>
        </p:nvSpPr>
        <p:spPr>
          <a:xfrm>
            <a:off x="970946" y="5557103"/>
            <a:ext cx="10276983" cy="523220"/>
          </a:xfrm>
          <a:prstGeom prst="rect">
            <a:avLst/>
          </a:prstGeom>
          <a:solidFill>
            <a:schemeClr val="accent1">
              <a:lumMod val="20000"/>
              <a:lumOff val="80000"/>
            </a:schemeClr>
          </a:solidFill>
        </p:spPr>
        <p:txBody>
          <a:bodyPr wrap="square" rtlCol="0">
            <a:spAutoFit/>
          </a:bodyPr>
          <a:lstStyle/>
          <a:p>
            <a:pPr algn="ctr"/>
            <a:r>
              <a:rPr lang="es-ES_tradnl" sz="1400" dirty="0"/>
              <a:t>Existe un relación positiva proporcional entre la preferencia de la tienda y las compras realizadas por los informantes en los últimos 3 meses.  A mayor preferencia de tienda aumenta el porcentaje de compra. </a:t>
            </a:r>
          </a:p>
        </p:txBody>
      </p:sp>
      <p:sp>
        <p:nvSpPr>
          <p:cNvPr id="42" name="CuadroTexto 41">
            <a:extLst>
              <a:ext uri="{FF2B5EF4-FFF2-40B4-BE49-F238E27FC236}">
                <a16:creationId xmlns:a16="http://schemas.microsoft.com/office/drawing/2014/main" id="{DFAC41D6-F007-1147-B460-0DABCC6319F7}"/>
              </a:ext>
            </a:extLst>
          </p:cNvPr>
          <p:cNvSpPr txBox="1"/>
          <p:nvPr/>
        </p:nvSpPr>
        <p:spPr>
          <a:xfrm>
            <a:off x="8961121" y="127805"/>
            <a:ext cx="3230879" cy="369332"/>
          </a:xfrm>
          <a:prstGeom prst="rect">
            <a:avLst/>
          </a:prstGeom>
          <a:noFill/>
        </p:spPr>
        <p:txBody>
          <a:bodyPr wrap="square" rtlCol="0">
            <a:spAutoFit/>
          </a:bodyPr>
          <a:lstStyle/>
          <a:p>
            <a:pPr algn="ctr"/>
            <a:r>
              <a:rPr lang="es-CR" dirty="0"/>
              <a:t>Posicionamiento</a:t>
            </a:r>
          </a:p>
        </p:txBody>
      </p:sp>
      <p:sp>
        <p:nvSpPr>
          <p:cNvPr id="8" name="CuadroTexto 7">
            <a:extLst>
              <a:ext uri="{FF2B5EF4-FFF2-40B4-BE49-F238E27FC236}">
                <a16:creationId xmlns:a16="http://schemas.microsoft.com/office/drawing/2014/main" id="{37A5F795-F28A-9345-A4EB-8B0F9DE029F1}"/>
              </a:ext>
            </a:extLst>
          </p:cNvPr>
          <p:cNvSpPr txBox="1"/>
          <p:nvPr/>
        </p:nvSpPr>
        <p:spPr>
          <a:xfrm>
            <a:off x="970946" y="6363520"/>
            <a:ext cx="10276983" cy="246221"/>
          </a:xfrm>
          <a:prstGeom prst="rect">
            <a:avLst/>
          </a:prstGeom>
          <a:noFill/>
        </p:spPr>
        <p:txBody>
          <a:bodyPr wrap="square" rtlCol="0">
            <a:spAutoFit/>
          </a:bodyPr>
          <a:lstStyle/>
          <a:p>
            <a:r>
              <a:rPr lang="es-CR" sz="1000" dirty="0"/>
              <a:t>Pregunta: ¿En qué tienda o tiendas por departamento ha comprado en los últimos 3 meses?  Productos que no sean de consumo ni de limpieza, ¿Cuál es su tienda por departamento preferida?   </a:t>
            </a:r>
          </a:p>
        </p:txBody>
      </p:sp>
      <p:graphicFrame>
        <p:nvGraphicFramePr>
          <p:cNvPr id="9" name="Gráfico 8">
            <a:extLst>
              <a:ext uri="{FF2B5EF4-FFF2-40B4-BE49-F238E27FC236}">
                <a16:creationId xmlns:a16="http://schemas.microsoft.com/office/drawing/2014/main" id="{4921E733-AA75-4E4C-B8A4-9C589561E167}"/>
              </a:ext>
            </a:extLst>
          </p:cNvPr>
          <p:cNvGraphicFramePr/>
          <p:nvPr>
            <p:extLst>
              <p:ext uri="{D42A27DB-BD31-4B8C-83A1-F6EECF244321}">
                <p14:modId xmlns:p14="http://schemas.microsoft.com/office/powerpoint/2010/main" val="3392374060"/>
              </p:ext>
            </p:extLst>
          </p:nvPr>
        </p:nvGraphicFramePr>
        <p:xfrm>
          <a:off x="6057093" y="668674"/>
          <a:ext cx="5190836" cy="4976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82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AC5F25-282B-47C6-812A-4BA888F3EDBD}"/>
              </a:ext>
            </a:extLst>
          </p:cNvPr>
          <p:cNvSpPr/>
          <p:nvPr/>
        </p:nvSpPr>
        <p:spPr>
          <a:xfrm>
            <a:off x="338328" y="1737360"/>
            <a:ext cx="10588752" cy="5486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NPS</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4" name="4 Gráfico">
            <a:extLst>
              <a:ext uri="{FF2B5EF4-FFF2-40B4-BE49-F238E27FC236}">
                <a16:creationId xmlns:a16="http://schemas.microsoft.com/office/drawing/2014/main" id="{8125A347-2D97-4D42-947C-6E54EED9DC59}"/>
              </a:ext>
            </a:extLst>
          </p:cNvPr>
          <p:cNvGraphicFramePr/>
          <p:nvPr>
            <p:extLst>
              <p:ext uri="{D42A27DB-BD31-4B8C-83A1-F6EECF244321}">
                <p14:modId xmlns:p14="http://schemas.microsoft.com/office/powerpoint/2010/main" val="2362190897"/>
              </p:ext>
            </p:extLst>
          </p:nvPr>
        </p:nvGraphicFramePr>
        <p:xfrm>
          <a:off x="438181" y="667512"/>
          <a:ext cx="11737304" cy="5137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AA6B19C3-22C5-8C47-B97D-9D828C584C7A}"/>
              </a:ext>
            </a:extLst>
          </p:cNvPr>
          <p:cNvGraphicFramePr>
            <a:graphicFrameLocks noGrp="1"/>
          </p:cNvGraphicFramePr>
          <p:nvPr>
            <p:extLst>
              <p:ext uri="{D42A27DB-BD31-4B8C-83A1-F6EECF244321}">
                <p14:modId xmlns:p14="http://schemas.microsoft.com/office/powerpoint/2010/main" val="296106414"/>
              </p:ext>
            </p:extLst>
          </p:nvPr>
        </p:nvGraphicFramePr>
        <p:xfrm>
          <a:off x="621114" y="1900578"/>
          <a:ext cx="481202" cy="237267"/>
        </p:xfrm>
        <a:graphic>
          <a:graphicData uri="http://schemas.openxmlformats.org/drawingml/2006/table">
            <a:tbl>
              <a:tblPr firstRow="1" bandRow="1">
                <a:tableStyleId>{2D5ABB26-0587-4C30-8999-92F81FD0307C}</a:tableStyleId>
              </a:tblPr>
              <a:tblGrid>
                <a:gridCol w="481202">
                  <a:extLst>
                    <a:ext uri="{9D8B030D-6E8A-4147-A177-3AD203B41FA5}">
                      <a16:colId xmlns:a16="http://schemas.microsoft.com/office/drawing/2014/main" val="3324409496"/>
                    </a:ext>
                  </a:extLst>
                </a:gridCol>
              </a:tblGrid>
              <a:tr h="237267">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NPS</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6" name="Tabla 5">
            <a:extLst>
              <a:ext uri="{FF2B5EF4-FFF2-40B4-BE49-F238E27FC236}">
                <a16:creationId xmlns:a16="http://schemas.microsoft.com/office/drawing/2014/main" id="{5BA97F6B-5EB3-8748-A112-7DD263A303EB}"/>
              </a:ext>
            </a:extLst>
          </p:cNvPr>
          <p:cNvGraphicFramePr>
            <a:graphicFrameLocks noGrp="1"/>
          </p:cNvGraphicFramePr>
          <p:nvPr>
            <p:extLst>
              <p:ext uri="{D42A27DB-BD31-4B8C-83A1-F6EECF244321}">
                <p14:modId xmlns:p14="http://schemas.microsoft.com/office/powerpoint/2010/main" val="934334935"/>
              </p:ext>
            </p:extLst>
          </p:nvPr>
        </p:nvGraphicFramePr>
        <p:xfrm>
          <a:off x="2070909" y="1921894"/>
          <a:ext cx="514696" cy="240759"/>
        </p:xfrm>
        <a:graphic>
          <a:graphicData uri="http://schemas.openxmlformats.org/drawingml/2006/table">
            <a:tbl>
              <a:tblPr firstRow="1" bandRow="1">
                <a:tableStyleId>{2D5ABB26-0587-4C30-8999-92F81FD0307C}</a:tableStyleId>
              </a:tblPr>
              <a:tblGrid>
                <a:gridCol w="514696">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51</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8" name="Tabla 7">
            <a:extLst>
              <a:ext uri="{FF2B5EF4-FFF2-40B4-BE49-F238E27FC236}">
                <a16:creationId xmlns:a16="http://schemas.microsoft.com/office/drawing/2014/main" id="{AC47FAFD-41F5-8B42-A0CD-4D0E9FFE4478}"/>
              </a:ext>
            </a:extLst>
          </p:cNvPr>
          <p:cNvGraphicFramePr>
            <a:graphicFrameLocks noGrp="1"/>
          </p:cNvGraphicFramePr>
          <p:nvPr>
            <p:extLst>
              <p:ext uri="{D42A27DB-BD31-4B8C-83A1-F6EECF244321}">
                <p14:modId xmlns:p14="http://schemas.microsoft.com/office/powerpoint/2010/main" val="1494698151"/>
              </p:ext>
            </p:extLst>
          </p:nvPr>
        </p:nvGraphicFramePr>
        <p:xfrm>
          <a:off x="4782396" y="1894947"/>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59</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9" name="Tabla 8">
            <a:extLst>
              <a:ext uri="{FF2B5EF4-FFF2-40B4-BE49-F238E27FC236}">
                <a16:creationId xmlns:a16="http://schemas.microsoft.com/office/drawing/2014/main" id="{3AA75816-099B-4445-940E-3E1369ABCC18}"/>
              </a:ext>
            </a:extLst>
          </p:cNvPr>
          <p:cNvGraphicFramePr>
            <a:graphicFrameLocks noGrp="1"/>
          </p:cNvGraphicFramePr>
          <p:nvPr>
            <p:extLst>
              <p:ext uri="{D42A27DB-BD31-4B8C-83A1-F6EECF244321}">
                <p14:modId xmlns:p14="http://schemas.microsoft.com/office/powerpoint/2010/main" val="3420897345"/>
              </p:ext>
            </p:extLst>
          </p:nvPr>
        </p:nvGraphicFramePr>
        <p:xfrm>
          <a:off x="7421352" y="1921894"/>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58</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10" name="Tabla 9">
            <a:extLst>
              <a:ext uri="{FF2B5EF4-FFF2-40B4-BE49-F238E27FC236}">
                <a16:creationId xmlns:a16="http://schemas.microsoft.com/office/drawing/2014/main" id="{E71F358D-9F08-FF4B-A895-7E4E917984B7}"/>
              </a:ext>
            </a:extLst>
          </p:cNvPr>
          <p:cNvGraphicFramePr>
            <a:graphicFrameLocks noGrp="1"/>
          </p:cNvGraphicFramePr>
          <p:nvPr>
            <p:extLst>
              <p:ext uri="{D42A27DB-BD31-4B8C-83A1-F6EECF244321}">
                <p14:modId xmlns:p14="http://schemas.microsoft.com/office/powerpoint/2010/main" val="1113699460"/>
              </p:ext>
            </p:extLst>
          </p:nvPr>
        </p:nvGraphicFramePr>
        <p:xfrm>
          <a:off x="10060308" y="1910611"/>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49</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sp>
        <p:nvSpPr>
          <p:cNvPr id="11" name="CuadroTexto 10">
            <a:extLst>
              <a:ext uri="{FF2B5EF4-FFF2-40B4-BE49-F238E27FC236}">
                <a16:creationId xmlns:a16="http://schemas.microsoft.com/office/drawing/2014/main" id="{B3D9FA8D-8573-EC4E-AE2A-19EAB71A894D}"/>
              </a:ext>
            </a:extLst>
          </p:cNvPr>
          <p:cNvSpPr txBox="1"/>
          <p:nvPr/>
        </p:nvSpPr>
        <p:spPr>
          <a:xfrm>
            <a:off x="8961121" y="127805"/>
            <a:ext cx="3230879" cy="369332"/>
          </a:xfrm>
          <a:prstGeom prst="rect">
            <a:avLst/>
          </a:prstGeom>
          <a:noFill/>
        </p:spPr>
        <p:txBody>
          <a:bodyPr wrap="square" rtlCol="0">
            <a:spAutoFit/>
          </a:bodyPr>
          <a:lstStyle/>
          <a:p>
            <a:pPr algn="ctr"/>
            <a:r>
              <a:rPr lang="es-CR" dirty="0"/>
              <a:t>Posicionamiento</a:t>
            </a:r>
          </a:p>
        </p:txBody>
      </p:sp>
      <p:sp>
        <p:nvSpPr>
          <p:cNvPr id="12" name="CuadroTexto 11">
            <a:extLst>
              <a:ext uri="{FF2B5EF4-FFF2-40B4-BE49-F238E27FC236}">
                <a16:creationId xmlns:a16="http://schemas.microsoft.com/office/drawing/2014/main" id="{DF7115C3-7D1E-3B42-A568-57C42BFFEE83}"/>
              </a:ext>
            </a:extLst>
          </p:cNvPr>
          <p:cNvSpPr txBox="1"/>
          <p:nvPr/>
        </p:nvSpPr>
        <p:spPr>
          <a:xfrm>
            <a:off x="957299" y="6380606"/>
            <a:ext cx="10281632" cy="246221"/>
          </a:xfrm>
          <a:prstGeom prst="rect">
            <a:avLst/>
          </a:prstGeom>
          <a:noFill/>
        </p:spPr>
        <p:txBody>
          <a:bodyPr wrap="square" rtlCol="0">
            <a:spAutoFit/>
          </a:bodyPr>
          <a:lstStyle/>
          <a:p>
            <a:r>
              <a:rPr lang="es-CR" sz="1000" dirty="0"/>
              <a:t>Pregunta: ¿Qué tan probable es que usted recomiende a las siguientes tiendas a sus familiares y/o amigos?  </a:t>
            </a:r>
          </a:p>
        </p:txBody>
      </p:sp>
    </p:spTree>
    <p:extLst>
      <p:ext uri="{BB962C8B-B14F-4D97-AF65-F5344CB8AC3E}">
        <p14:creationId xmlns:p14="http://schemas.microsoft.com/office/powerpoint/2010/main" val="228999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IMAGEN FUNCIONAL</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38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35EE98D0-0160-49D4-8EC1-9DA130196292}"/>
              </a:ext>
            </a:extLst>
          </p:cNvPr>
          <p:cNvSpPr txBox="1"/>
          <p:nvPr/>
        </p:nvSpPr>
        <p:spPr>
          <a:xfrm>
            <a:off x="81348" y="81639"/>
            <a:ext cx="356285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Presentación</a:t>
            </a:r>
            <a:endParaRPr lang="es-CR" sz="2400"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1B2D80C4-15C2-C444-AF5B-AF6AA3178DBA}"/>
              </a:ext>
            </a:extLst>
          </p:cNvPr>
          <p:cNvSpPr txBox="1"/>
          <p:nvPr/>
        </p:nvSpPr>
        <p:spPr>
          <a:xfrm>
            <a:off x="1041600" y="1543611"/>
            <a:ext cx="10108799" cy="1938992"/>
          </a:xfrm>
          <a:prstGeom prst="rect">
            <a:avLst/>
          </a:prstGeom>
          <a:noFill/>
        </p:spPr>
        <p:txBody>
          <a:bodyPr wrap="square" rtlCol="0">
            <a:spAutoFit/>
          </a:bodyPr>
          <a:lstStyle/>
          <a:p>
            <a:pPr algn="just"/>
            <a:r>
              <a:rPr lang="es-NI" sz="1200" dirty="0">
                <a:solidFill>
                  <a:prstClr val="black"/>
                </a:solidFill>
              </a:rPr>
              <a:t>La Consultoría Interdisciplinaria en Desarrollo -CID Gallup-, a solicitud del Almacenes SIMAN, realizó el estudio “</a:t>
            </a:r>
            <a:r>
              <a:rPr lang="es-CR" sz="1200" dirty="0">
                <a:solidFill>
                  <a:prstClr val="black"/>
                </a:solidFill>
              </a:rPr>
              <a:t>Desarrollo del indicador de Salud de Marca (“Brand Health Monitor”)</a:t>
            </a:r>
            <a:r>
              <a:rPr lang="es-NI" sz="1200" dirty="0">
                <a:solidFill>
                  <a:prstClr val="black"/>
                </a:solidFill>
              </a:rPr>
              <a:t>. Esto con el </a:t>
            </a:r>
            <a:r>
              <a:rPr lang="es-ES_tradnl" sz="1200" dirty="0">
                <a:solidFill>
                  <a:prstClr val="black"/>
                </a:solidFill>
              </a:rPr>
              <a:t>objetivo conocer la penetración de marca, imagen funcional y reputación de la entidad en países de la región. </a:t>
            </a:r>
            <a:endParaRPr lang="es-CR" sz="1200" dirty="0">
              <a:solidFill>
                <a:prstClr val="black"/>
              </a:solidFill>
            </a:endParaRPr>
          </a:p>
          <a:p>
            <a:pPr algn="just"/>
            <a:endParaRPr lang="es-CR" sz="1200" dirty="0">
              <a:solidFill>
                <a:prstClr val="black"/>
              </a:solidFill>
              <a:highlight>
                <a:srgbClr val="FFFF00"/>
              </a:highlight>
            </a:endParaRPr>
          </a:p>
          <a:p>
            <a:pPr algn="just"/>
            <a:r>
              <a:rPr lang="es-CR" altLang="es-CR" sz="1200" dirty="0">
                <a:solidFill>
                  <a:prstClr val="black"/>
                </a:solidFill>
              </a:rPr>
              <a:t>Para cumplir con las metas, entre febrero y marzo del 2020 </a:t>
            </a:r>
            <a:r>
              <a:rPr lang="es-ES" altLang="es-CR" sz="1200" dirty="0">
                <a:solidFill>
                  <a:prstClr val="black"/>
                </a:solidFill>
              </a:rPr>
              <a:t>s</a:t>
            </a:r>
            <a:r>
              <a:rPr lang="es-ES" sz="1200" dirty="0">
                <a:solidFill>
                  <a:prstClr val="black"/>
                </a:solidFill>
              </a:rPr>
              <a:t>e contactó a un total de 1488  informantes de 18 años o más, clientes y no clientes de SIMAN, en Guatemala, El Salvador, Nicaragua y Costa Rica.  Para el análisis y construcción del indicador se utilizó el efecto halo y técnicas estadísticas multivariadas como análisis de correspondencias, análisis factorial, ponderaciones , entre otras. </a:t>
            </a:r>
          </a:p>
          <a:p>
            <a:pPr algn="just"/>
            <a:endParaRPr lang="es-ES" sz="1200" dirty="0">
              <a:solidFill>
                <a:prstClr val="black"/>
              </a:solidFill>
            </a:endParaRPr>
          </a:p>
          <a:p>
            <a:pPr algn="just"/>
            <a:r>
              <a:rPr lang="es-ES" sz="1200" dirty="0">
                <a:solidFill>
                  <a:prstClr val="black"/>
                </a:solidFill>
              </a:rPr>
              <a:t>CID Gallup agradece la confianza depositada en sus servicios y hace extensiva esta nota de reconocimiento a todas las personas que nos brindaron su opinión de manera amable e interesada al responder las preguntas sobre el tema en estudio. A la vez, se pone a las órdenes para ampliar información expuesta en este documento. </a:t>
            </a:r>
            <a:r>
              <a:rPr lang="es-ES" sz="1200" dirty="0">
                <a:cs typeface="Times New Roman" panose="02020603050405020304" pitchFamily="18" charset="0"/>
              </a:rPr>
              <a:t>Para ampliar información aquí expuesta, por favor comunicarse a </a:t>
            </a:r>
            <a:r>
              <a:rPr lang="es-ES" sz="1200" dirty="0" err="1">
                <a:cs typeface="Times New Roman" panose="02020603050405020304" pitchFamily="18" charset="0"/>
              </a:rPr>
              <a:t>info@cidgallup.com</a:t>
            </a:r>
            <a:r>
              <a:rPr lang="es-ES" sz="1200" dirty="0">
                <a:cs typeface="Times New Roman" panose="02020603050405020304" pitchFamily="18" charset="0"/>
              </a:rPr>
              <a:t>.</a:t>
            </a:r>
            <a:endParaRPr lang="es-ES" sz="1200" dirty="0">
              <a:solidFill>
                <a:prstClr val="black"/>
              </a:solidFill>
            </a:endParaRPr>
          </a:p>
        </p:txBody>
      </p:sp>
      <p:sp>
        <p:nvSpPr>
          <p:cNvPr id="7" name="Rectangle 8">
            <a:extLst>
              <a:ext uri="{FF2B5EF4-FFF2-40B4-BE49-F238E27FC236}">
                <a16:creationId xmlns:a16="http://schemas.microsoft.com/office/drawing/2014/main" id="{0B1F9EA4-DE1C-BE4E-83BE-9523A718BD9A}"/>
              </a:ext>
            </a:extLst>
          </p:cNvPr>
          <p:cNvSpPr>
            <a:spLocks noChangeArrowheads="1"/>
          </p:cNvSpPr>
          <p:nvPr/>
        </p:nvSpPr>
        <p:spPr bwMode="auto">
          <a:xfrm>
            <a:off x="1892484" y="4768636"/>
            <a:ext cx="8407032" cy="769441"/>
          </a:xfrm>
          <a:prstGeom prst="rect">
            <a:avLst/>
          </a:prstGeom>
          <a:solidFill>
            <a:srgbClr val="BFBFBF">
              <a:alpha val="61176"/>
            </a:srgbClr>
          </a:solidFill>
          <a:ln w="28575">
            <a:noFill/>
            <a:miter lim="800000"/>
            <a:headEnd/>
            <a:tailEnd/>
          </a:ln>
        </p:spPr>
        <p:txBody>
          <a:bodyPr wrap="square" anchor="ctr">
            <a:spAutoFit/>
          </a:bodyPr>
          <a:lstStyle/>
          <a:p>
            <a:pPr algn="ctr" eaLnBrk="0" hangingPunct="0"/>
            <a:r>
              <a:rPr lang="es-ES_tradnl" sz="1100" dirty="0">
                <a:latin typeface="Candara" pitchFamily="34" charset="0"/>
                <a:cs typeface="Arial" charset="0"/>
              </a:rPr>
              <a:t>La siguiente información es confidencial y puede estar sujeta al secreto profesional. Está destinada únicamente para el uso del individuo o entidad a la que está dirigida y aquellos otros que sean autorizados para recibirla. Si usted no está autorizado para evaluar esta información, por este medio se le notifica que cualquier divulgación, copia, distribución o toma de acción con base en el contenido de este documento está estrictamente prohibida y podría ser ilegal.</a:t>
            </a:r>
          </a:p>
        </p:txBody>
      </p:sp>
      <p:sp>
        <p:nvSpPr>
          <p:cNvPr id="5" name="Rectangle 8">
            <a:extLst>
              <a:ext uri="{FF2B5EF4-FFF2-40B4-BE49-F238E27FC236}">
                <a16:creationId xmlns:a16="http://schemas.microsoft.com/office/drawing/2014/main" id="{56F71335-F526-4115-962B-B640F4C5E1D8}"/>
              </a:ext>
            </a:extLst>
          </p:cNvPr>
          <p:cNvSpPr>
            <a:spLocks noChangeArrowheads="1"/>
          </p:cNvSpPr>
          <p:nvPr/>
        </p:nvSpPr>
        <p:spPr bwMode="auto">
          <a:xfrm>
            <a:off x="1892484" y="4427949"/>
            <a:ext cx="8407032" cy="261610"/>
          </a:xfrm>
          <a:prstGeom prst="rect">
            <a:avLst/>
          </a:prstGeom>
          <a:solidFill>
            <a:srgbClr val="BFBFBF">
              <a:alpha val="61176"/>
            </a:srgbClr>
          </a:solidFill>
          <a:ln w="28575">
            <a:noFill/>
            <a:miter lim="800000"/>
            <a:headEnd/>
            <a:tailEnd/>
          </a:ln>
        </p:spPr>
        <p:txBody>
          <a:bodyPr wrap="square" anchor="ctr">
            <a:spAutoFit/>
          </a:bodyPr>
          <a:lstStyle/>
          <a:p>
            <a:pPr algn="ctr" eaLnBrk="0" hangingPunct="0"/>
            <a:r>
              <a:rPr lang="es-ES_tradnl" sz="1100" dirty="0">
                <a:latin typeface="Candara" pitchFamily="34" charset="0"/>
                <a:cs typeface="Arial" charset="0"/>
              </a:rPr>
              <a:t>El análisis gráfico expuesto en este documento está basado en los datos a disposición de Almacén Siman en panel digital.</a:t>
            </a:r>
          </a:p>
        </p:txBody>
      </p:sp>
    </p:spTree>
    <p:extLst>
      <p:ext uri="{BB962C8B-B14F-4D97-AF65-F5344CB8AC3E}">
        <p14:creationId xmlns:p14="http://schemas.microsoft.com/office/powerpoint/2010/main" val="80836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97904" y="1559292"/>
            <a:ext cx="5511222" cy="7700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97903" y="2329314"/>
            <a:ext cx="5511222" cy="77002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97902" y="3089710"/>
            <a:ext cx="5511222" cy="7700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4C4F13D5-8BE5-354E-BFCC-B4E4B59C9AC1}"/>
              </a:ext>
            </a:extLst>
          </p:cNvPr>
          <p:cNvSpPr txBox="1"/>
          <p:nvPr/>
        </p:nvSpPr>
        <p:spPr>
          <a:xfrm>
            <a:off x="10876554" y="1759637"/>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76554" y="2529659"/>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876554" y="3316249"/>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287333" y="715537"/>
            <a:ext cx="4661012" cy="5940088"/>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A nivel general, los entrevistados en Guatemala asocian a Almacenes SIMAN como una tienda con una buena atención, marcas reconocidas y sucursales modernas. Este último atributo, es citando también por quienes han comprado en la tienda, además le consideran como el que tiene los mejores programas de lealtad.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el Salvador, Almacenes SIMAN presenta un alto nivel de asociación con los distintos atributos de imagen funcional, en especial con buena atención, sucursales modernas, pronta resolución de problemas y los mejores programas de lealtad. En el caso de sus clientes, los atributos con más fuerte asociación son pronta resolución de problemas, productos innovadores, buena atención, empresa socialmente responsable y con los mejores programas de lealtad.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El país con menor cantidad de atributos asociados a SIMAN es Nicaragua. Entre la totalidad de los entrevistados consideran que tiene buena atención y cuenta con publicidad atractiva; entre sus compradores, se decantan por variedad de productos, ubicación conveniente, los mejores programas de lealtad y pronta resolución de problemas.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Costa Rica, Almacenes SIMAN comparte posicionamiento con tiendas como </a:t>
            </a:r>
            <a:r>
              <a:rPr lang="es-MX" sz="1200" dirty="0" err="1">
                <a:solidFill>
                  <a:schemeClr val="bg1"/>
                </a:solidFill>
                <a:latin typeface="Calibri" panose="020F0502020204030204" pitchFamily="34" charset="0"/>
                <a:cs typeface="Calibri" panose="020F0502020204030204" pitchFamily="34" charset="0"/>
              </a:rPr>
              <a:t>Cemaco</a:t>
            </a:r>
            <a:r>
              <a:rPr lang="es-MX" sz="1200" dirty="0">
                <a:solidFill>
                  <a:schemeClr val="bg1"/>
                </a:solidFill>
                <a:latin typeface="Calibri" panose="020F0502020204030204" pitchFamily="34" charset="0"/>
                <a:cs typeface="Calibri" panose="020F0502020204030204" pitchFamily="34" charset="0"/>
              </a:rPr>
              <a:t> y </a:t>
            </a:r>
            <a:r>
              <a:rPr lang="es-MX" sz="1200" dirty="0" err="1">
                <a:solidFill>
                  <a:schemeClr val="bg1"/>
                </a:solidFill>
                <a:latin typeface="Calibri" panose="020F0502020204030204" pitchFamily="34" charset="0"/>
                <a:cs typeface="Calibri" panose="020F0502020204030204" pitchFamily="34" charset="0"/>
              </a:rPr>
              <a:t>Yamuni</a:t>
            </a:r>
            <a:r>
              <a:rPr lang="es-MX" sz="1200" dirty="0">
                <a:solidFill>
                  <a:schemeClr val="bg1"/>
                </a:solidFill>
                <a:latin typeface="Calibri" panose="020F0502020204030204" pitchFamily="34" charset="0"/>
                <a:cs typeface="Calibri" panose="020F0502020204030204" pitchFamily="34" charset="0"/>
              </a:rPr>
              <a:t> entre todos los informantes. Se le asocia con productos innovadores, pronta solución de problemas, empresa socialmente responsable, publicidad atractiva y los mejores programas de lealtad. Entre quienes han adquirido sus productos, comparte atributos con Monge, </a:t>
            </a:r>
            <a:r>
              <a:rPr lang="es-MX" sz="1200" dirty="0" err="1">
                <a:solidFill>
                  <a:schemeClr val="bg1"/>
                </a:solidFill>
                <a:latin typeface="Calibri" panose="020F0502020204030204" pitchFamily="34" charset="0"/>
                <a:cs typeface="Calibri" panose="020F0502020204030204" pitchFamily="34" charset="0"/>
              </a:rPr>
              <a:t>Cemaco</a:t>
            </a:r>
            <a:r>
              <a:rPr lang="es-MX" sz="1200" dirty="0">
                <a:solidFill>
                  <a:schemeClr val="bg1"/>
                </a:solidFill>
                <a:latin typeface="Calibri" panose="020F0502020204030204" pitchFamily="34" charset="0"/>
                <a:cs typeface="Calibri" panose="020F0502020204030204" pitchFamily="34" charset="0"/>
              </a:rPr>
              <a:t> y </a:t>
            </a:r>
            <a:r>
              <a:rPr lang="es-MX" sz="1200" dirty="0" err="1">
                <a:solidFill>
                  <a:schemeClr val="bg1"/>
                </a:solidFill>
                <a:latin typeface="Calibri" panose="020F0502020204030204" pitchFamily="34" charset="0"/>
                <a:cs typeface="Calibri" panose="020F0502020204030204" pitchFamily="34" charset="0"/>
              </a:rPr>
              <a:t>Yamuni</a:t>
            </a:r>
            <a:r>
              <a:rPr lang="es-MX" sz="1200" dirty="0">
                <a:solidFill>
                  <a:schemeClr val="bg1"/>
                </a:solidFill>
                <a:latin typeface="Calibri" panose="020F0502020204030204" pitchFamily="34" charset="0"/>
                <a:cs typeface="Calibri" panose="020F0502020204030204" pitchFamily="34" charset="0"/>
              </a:rPr>
              <a:t>, siendo los más fuertes sucursales modernas, publicidad atractiva y variedad de  productos.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Es importante destacar que en Costa Rica, sus compradores son los únicos que no asocian a Almacenes SIMAN como el que tiene los mejores programas de lealtad, un aspecto a tomar en consideración dado el alto nivel de productos financieros que ofrecen programas de lealtad con distintas tiendas departamentales. </a:t>
            </a:r>
            <a:endParaRPr lang="es-CR" sz="1200" dirty="0">
              <a:solidFill>
                <a:schemeClr val="bg1"/>
              </a:solidFill>
            </a:endParaRPr>
          </a:p>
        </p:txBody>
      </p:sp>
      <p:graphicFrame>
        <p:nvGraphicFramePr>
          <p:cNvPr id="12" name="Gráfico 11">
            <a:extLst>
              <a:ext uri="{FF2B5EF4-FFF2-40B4-BE49-F238E27FC236}">
                <a16:creationId xmlns:a16="http://schemas.microsoft.com/office/drawing/2014/main" id="{6C7BEEBD-69DD-B941-913E-92D0090A5EB6}"/>
              </a:ext>
            </a:extLst>
          </p:cNvPr>
          <p:cNvGraphicFramePr/>
          <p:nvPr>
            <p:extLst>
              <p:ext uri="{D42A27DB-BD31-4B8C-83A1-F6EECF244321}">
                <p14:modId xmlns:p14="http://schemas.microsoft.com/office/powerpoint/2010/main" val="773615155"/>
              </p:ext>
            </p:extLst>
          </p:nvPr>
        </p:nvGraphicFramePr>
        <p:xfrm>
          <a:off x="6182315" y="847023"/>
          <a:ext cx="5826806" cy="553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79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EVALUACIÓN DE ATRIBUTOS</a:t>
            </a:r>
            <a:endParaRPr lang="es-CR" sz="2400" dirty="0">
              <a:solidFill>
                <a:schemeClr val="bg1"/>
              </a:solidFill>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D55C5FD5-8E2E-BD43-BFB2-7478A9340446}"/>
              </a:ext>
            </a:extLst>
          </p:cNvPr>
          <p:cNvSpPr txBox="1"/>
          <p:nvPr/>
        </p:nvSpPr>
        <p:spPr>
          <a:xfrm>
            <a:off x="1111503" y="896112"/>
            <a:ext cx="10572107" cy="492443"/>
          </a:xfrm>
          <a:prstGeom prst="rect">
            <a:avLst/>
          </a:prstGeom>
          <a:noFill/>
        </p:spPr>
        <p:txBody>
          <a:bodyPr wrap="square" rtlCol="0">
            <a:spAutoFit/>
          </a:bodyPr>
          <a:lstStyle/>
          <a:p>
            <a:pPr algn="ctr"/>
            <a:r>
              <a:rPr lang="es-CR" sz="1400" b="1" dirty="0"/>
              <a:t>Evaluación de atributos relacionados con la Imagen Funcional (SIMAN)</a:t>
            </a:r>
          </a:p>
          <a:p>
            <a:pPr algn="ctr"/>
            <a:r>
              <a:rPr lang="es-CR" sz="1200" dirty="0"/>
              <a:t>-Porcentajes-</a:t>
            </a:r>
          </a:p>
        </p:txBody>
      </p:sp>
      <p:sp>
        <p:nvSpPr>
          <p:cNvPr id="5" name="CuadroTexto 4">
            <a:extLst>
              <a:ext uri="{FF2B5EF4-FFF2-40B4-BE49-F238E27FC236}">
                <a16:creationId xmlns:a16="http://schemas.microsoft.com/office/drawing/2014/main" id="{CC8477FC-27DA-354C-A0BF-F8D02928A7A1}"/>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9" name="CuadroTexto 8">
            <a:extLst>
              <a:ext uri="{FF2B5EF4-FFF2-40B4-BE49-F238E27FC236}">
                <a16:creationId xmlns:a16="http://schemas.microsoft.com/office/drawing/2014/main" id="{C895BF2F-7ADF-4048-966B-ED00BF58C528}"/>
              </a:ext>
            </a:extLst>
          </p:cNvPr>
          <p:cNvSpPr txBox="1"/>
          <p:nvPr/>
        </p:nvSpPr>
        <p:spPr>
          <a:xfrm>
            <a:off x="957299" y="6380606"/>
            <a:ext cx="10040900" cy="246221"/>
          </a:xfrm>
          <a:prstGeom prst="rect">
            <a:avLst/>
          </a:prstGeom>
          <a:noFill/>
        </p:spPr>
        <p:txBody>
          <a:bodyPr wrap="square" rtlCol="0">
            <a:spAutoFit/>
          </a:bodyPr>
          <a:lstStyle/>
          <a:p>
            <a:r>
              <a:rPr lang="es-CR" sz="1000" dirty="0"/>
              <a:t>Pregunta: ¿Cómo calificaría las siguientes afirmaciones en relación a Almacenes Siman?</a:t>
            </a:r>
          </a:p>
        </p:txBody>
      </p:sp>
      <p:pic>
        <p:nvPicPr>
          <p:cNvPr id="4" name="Imagen 3">
            <a:extLst>
              <a:ext uri="{FF2B5EF4-FFF2-40B4-BE49-F238E27FC236}">
                <a16:creationId xmlns:a16="http://schemas.microsoft.com/office/drawing/2014/main" id="{05289739-061B-2244-B182-DCC67F320D1E}"/>
              </a:ext>
            </a:extLst>
          </p:cNvPr>
          <p:cNvPicPr>
            <a:picLocks noChangeAspect="1"/>
          </p:cNvPicPr>
          <p:nvPr/>
        </p:nvPicPr>
        <p:blipFill>
          <a:blip r:embed="rId2"/>
          <a:stretch>
            <a:fillRect/>
          </a:stretch>
        </p:blipFill>
        <p:spPr>
          <a:xfrm>
            <a:off x="1174750" y="1388555"/>
            <a:ext cx="9842500" cy="4559300"/>
          </a:xfrm>
          <a:prstGeom prst="rect">
            <a:avLst/>
          </a:prstGeom>
        </p:spPr>
      </p:pic>
      <p:sp>
        <p:nvSpPr>
          <p:cNvPr id="6" name="CuadroTexto 5">
            <a:extLst>
              <a:ext uri="{FF2B5EF4-FFF2-40B4-BE49-F238E27FC236}">
                <a16:creationId xmlns:a16="http://schemas.microsoft.com/office/drawing/2014/main" id="{52123B4B-AAAE-0540-AE7B-4AEFC54E8455}"/>
              </a:ext>
            </a:extLst>
          </p:cNvPr>
          <p:cNvSpPr txBox="1"/>
          <p:nvPr/>
        </p:nvSpPr>
        <p:spPr>
          <a:xfrm>
            <a:off x="1174750" y="6033425"/>
            <a:ext cx="9823449" cy="261610"/>
          </a:xfrm>
          <a:prstGeom prst="rect">
            <a:avLst/>
          </a:prstGeom>
          <a:noFill/>
        </p:spPr>
        <p:txBody>
          <a:bodyPr wrap="square" rtlCol="0">
            <a:spAutoFit/>
          </a:bodyPr>
          <a:lstStyle/>
          <a:p>
            <a:r>
              <a:rPr lang="es-CR" sz="1100" b="1" i="1" dirty="0"/>
              <a:t>Nota: Los atributos son evaluados tanto por clientes como por no clientes</a:t>
            </a:r>
          </a:p>
        </p:txBody>
      </p:sp>
    </p:spTree>
    <p:extLst>
      <p:ext uri="{BB962C8B-B14F-4D97-AF65-F5344CB8AC3E}">
        <p14:creationId xmlns:p14="http://schemas.microsoft.com/office/powerpoint/2010/main" val="405515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240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9" name="Gráfico 8">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829481769"/>
              </p:ext>
            </p:extLst>
          </p:nvPr>
        </p:nvGraphicFramePr>
        <p:xfrm>
          <a:off x="391886" y="682171"/>
          <a:ext cx="11524343" cy="5544458"/>
        </p:xfrm>
        <a:graphic>
          <a:graphicData uri="http://schemas.openxmlformats.org/drawingml/2006/chart">
            <c:chart xmlns:c="http://schemas.openxmlformats.org/drawingml/2006/chart" xmlns:r="http://schemas.openxmlformats.org/officeDocument/2006/relationships" r:id="rId2"/>
          </a:graphicData>
        </a:graphic>
      </p:graphicFrame>
      <p:sp>
        <p:nvSpPr>
          <p:cNvPr id="10" name="Elipse 9">
            <a:extLst>
              <a:ext uri="{FF2B5EF4-FFF2-40B4-BE49-F238E27FC236}">
                <a16:creationId xmlns:a16="http://schemas.microsoft.com/office/drawing/2014/main" id="{4D9AE1B8-B72C-460A-B4AF-6844856034D3}"/>
              </a:ext>
            </a:extLst>
          </p:cNvPr>
          <p:cNvSpPr/>
          <p:nvPr/>
        </p:nvSpPr>
        <p:spPr>
          <a:xfrm rot="331651">
            <a:off x="2166107" y="1728050"/>
            <a:ext cx="6141006" cy="1971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2907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240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53791656"/>
              </p:ext>
            </p:extLst>
          </p:nvPr>
        </p:nvGraphicFramePr>
        <p:xfrm>
          <a:off x="596348" y="861391"/>
          <a:ext cx="11158329" cy="5274366"/>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1437B064-8094-44C9-AEB4-53B710367154}"/>
              </a:ext>
            </a:extLst>
          </p:cNvPr>
          <p:cNvSpPr/>
          <p:nvPr/>
        </p:nvSpPr>
        <p:spPr>
          <a:xfrm>
            <a:off x="3018972" y="3429000"/>
            <a:ext cx="7716084" cy="172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220260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7260357"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8" name="Gráfico 7">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749909389"/>
              </p:ext>
            </p:extLst>
          </p:nvPr>
        </p:nvGraphicFramePr>
        <p:xfrm>
          <a:off x="596348" y="954156"/>
          <a:ext cx="11145077" cy="5141843"/>
        </p:xfrm>
        <a:graphic>
          <a:graphicData uri="http://schemas.openxmlformats.org/drawingml/2006/chart">
            <c:chart xmlns:c="http://schemas.openxmlformats.org/drawingml/2006/chart" xmlns:r="http://schemas.openxmlformats.org/officeDocument/2006/relationships" r:id="rId2"/>
          </a:graphicData>
        </a:graphic>
      </p:graphicFrame>
      <p:sp>
        <p:nvSpPr>
          <p:cNvPr id="2" name="Elipse 1">
            <a:extLst>
              <a:ext uri="{FF2B5EF4-FFF2-40B4-BE49-F238E27FC236}">
                <a16:creationId xmlns:a16="http://schemas.microsoft.com/office/drawing/2014/main" id="{0D3B6D68-4145-4FB6-BAFA-B236B6DD259A}"/>
              </a:ext>
            </a:extLst>
          </p:cNvPr>
          <p:cNvSpPr/>
          <p:nvPr/>
        </p:nvSpPr>
        <p:spPr>
          <a:xfrm>
            <a:off x="6357258" y="3714244"/>
            <a:ext cx="4348505" cy="1670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07411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5723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4" name="Gráfico 3">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343887379"/>
              </p:ext>
            </p:extLst>
          </p:nvPr>
        </p:nvGraphicFramePr>
        <p:xfrm>
          <a:off x="569843" y="821635"/>
          <a:ext cx="11171583" cy="5340626"/>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19D24CF5-B384-4ED9-B361-D8836F31EF0C}"/>
              </a:ext>
            </a:extLst>
          </p:cNvPr>
          <p:cNvSpPr/>
          <p:nvPr/>
        </p:nvSpPr>
        <p:spPr>
          <a:xfrm>
            <a:off x="6371772" y="4296228"/>
            <a:ext cx="3773714" cy="146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10700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75121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410226854"/>
              </p:ext>
            </p:extLst>
          </p:nvPr>
        </p:nvGraphicFramePr>
        <p:xfrm>
          <a:off x="530087" y="927652"/>
          <a:ext cx="11304104" cy="5327373"/>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365D29A0-8050-4396-93D0-A6289B5D82CA}"/>
              </a:ext>
            </a:extLst>
          </p:cNvPr>
          <p:cNvSpPr/>
          <p:nvPr/>
        </p:nvSpPr>
        <p:spPr>
          <a:xfrm>
            <a:off x="4506765" y="3006298"/>
            <a:ext cx="3178470" cy="1582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45266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400045"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4" name="Gráfico 3">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733297268"/>
              </p:ext>
            </p:extLst>
          </p:nvPr>
        </p:nvGraphicFramePr>
        <p:xfrm>
          <a:off x="477078" y="927652"/>
          <a:ext cx="11198087" cy="5314121"/>
        </p:xfrm>
        <a:graphic>
          <a:graphicData uri="http://schemas.openxmlformats.org/drawingml/2006/chart">
            <c:chart xmlns:c="http://schemas.openxmlformats.org/drawingml/2006/chart" xmlns:r="http://schemas.openxmlformats.org/officeDocument/2006/relationships" r:id="rId2"/>
          </a:graphicData>
        </a:graphic>
      </p:graphicFrame>
      <p:sp>
        <p:nvSpPr>
          <p:cNvPr id="5" name="Elipse 4">
            <a:extLst>
              <a:ext uri="{FF2B5EF4-FFF2-40B4-BE49-F238E27FC236}">
                <a16:creationId xmlns:a16="http://schemas.microsoft.com/office/drawing/2014/main" id="{28112238-3B09-41FC-84B6-3934296D5586}"/>
              </a:ext>
            </a:extLst>
          </p:cNvPr>
          <p:cNvSpPr/>
          <p:nvPr/>
        </p:nvSpPr>
        <p:spPr>
          <a:xfrm>
            <a:off x="5762171" y="2601685"/>
            <a:ext cx="3817257" cy="1476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365020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872482"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8" name="Gráfico 7">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628959933"/>
              </p:ext>
            </p:extLst>
          </p:nvPr>
        </p:nvGraphicFramePr>
        <p:xfrm>
          <a:off x="609600" y="769258"/>
          <a:ext cx="11161486" cy="5529942"/>
        </p:xfrm>
        <a:graphic>
          <a:graphicData uri="http://schemas.openxmlformats.org/drawingml/2006/chart">
            <c:chart xmlns:c="http://schemas.openxmlformats.org/drawingml/2006/chart" xmlns:r="http://schemas.openxmlformats.org/officeDocument/2006/relationships" r:id="rId2"/>
          </a:graphicData>
        </a:graphic>
      </p:graphicFrame>
      <p:sp>
        <p:nvSpPr>
          <p:cNvPr id="9" name="Elipse 8">
            <a:extLst>
              <a:ext uri="{FF2B5EF4-FFF2-40B4-BE49-F238E27FC236}">
                <a16:creationId xmlns:a16="http://schemas.microsoft.com/office/drawing/2014/main" id="{E678B25E-D4F3-47ED-AF83-D509656A447A}"/>
              </a:ext>
            </a:extLst>
          </p:cNvPr>
          <p:cNvSpPr/>
          <p:nvPr/>
        </p:nvSpPr>
        <p:spPr>
          <a:xfrm>
            <a:off x="5680735" y="2452913"/>
            <a:ext cx="4058193" cy="1582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420484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82082"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630173017"/>
              </p:ext>
            </p:extLst>
          </p:nvPr>
        </p:nvGraphicFramePr>
        <p:xfrm>
          <a:off x="638629" y="841829"/>
          <a:ext cx="11059885" cy="5326742"/>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a:extLst>
              <a:ext uri="{FF2B5EF4-FFF2-40B4-BE49-F238E27FC236}">
                <a16:creationId xmlns:a16="http://schemas.microsoft.com/office/drawing/2014/main" id="{5D3AC0E0-0111-4D13-B288-C91F2BE7DF08}"/>
              </a:ext>
            </a:extLst>
          </p:cNvPr>
          <p:cNvSpPr/>
          <p:nvPr/>
        </p:nvSpPr>
        <p:spPr>
          <a:xfrm>
            <a:off x="6284794" y="1781033"/>
            <a:ext cx="4688006" cy="1647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12139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281875-3C18-4BDD-AC88-6FC59A60F9BF}"/>
              </a:ext>
            </a:extLst>
          </p:cNvPr>
          <p:cNvSpPr/>
          <p:nvPr/>
        </p:nvSpPr>
        <p:spPr>
          <a:xfrm>
            <a:off x="703383" y="0"/>
            <a:ext cx="2138367"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Rectángulo 2">
            <a:extLst>
              <a:ext uri="{FF2B5EF4-FFF2-40B4-BE49-F238E27FC236}">
                <a16:creationId xmlns:a16="http://schemas.microsoft.com/office/drawing/2014/main" id="{25EF75A6-7A10-4B41-BA2B-ADC0F97D873B}"/>
              </a:ext>
            </a:extLst>
          </p:cNvPr>
          <p:cNvSpPr/>
          <p:nvPr/>
        </p:nvSpPr>
        <p:spPr>
          <a:xfrm>
            <a:off x="3095898"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Rectángulo 3">
            <a:extLst>
              <a:ext uri="{FF2B5EF4-FFF2-40B4-BE49-F238E27FC236}">
                <a16:creationId xmlns:a16="http://schemas.microsoft.com/office/drawing/2014/main" id="{7A3FE714-CA08-440D-9C49-1789A75A7174}"/>
              </a:ext>
            </a:extLst>
          </p:cNvPr>
          <p:cNvSpPr/>
          <p:nvPr/>
        </p:nvSpPr>
        <p:spPr>
          <a:xfrm>
            <a:off x="5585127"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4">
            <a:extLst>
              <a:ext uri="{FF2B5EF4-FFF2-40B4-BE49-F238E27FC236}">
                <a16:creationId xmlns:a16="http://schemas.microsoft.com/office/drawing/2014/main" id="{3DECAA19-5F4D-4EBB-80D6-4CDAC58A65CC}"/>
              </a:ext>
            </a:extLst>
          </p:cNvPr>
          <p:cNvSpPr/>
          <p:nvPr/>
        </p:nvSpPr>
        <p:spPr>
          <a:xfrm>
            <a:off x="8074356"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5">
            <a:extLst>
              <a:ext uri="{FF2B5EF4-FFF2-40B4-BE49-F238E27FC236}">
                <a16:creationId xmlns:a16="http://schemas.microsoft.com/office/drawing/2014/main" id="{35235663-B919-43E9-B04F-31E02B919653}"/>
              </a:ext>
            </a:extLst>
          </p:cNvPr>
          <p:cNvSpPr/>
          <p:nvPr/>
        </p:nvSpPr>
        <p:spPr>
          <a:xfrm>
            <a:off x="91418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P.2</a:t>
            </a:r>
          </a:p>
        </p:txBody>
      </p:sp>
      <p:sp>
        <p:nvSpPr>
          <p:cNvPr id="7" name="Rectángulo 6">
            <a:extLst>
              <a:ext uri="{FF2B5EF4-FFF2-40B4-BE49-F238E27FC236}">
                <a16:creationId xmlns:a16="http://schemas.microsoft.com/office/drawing/2014/main" id="{8B025029-B86F-4123-8402-5411BC2E8FE9}"/>
              </a:ext>
            </a:extLst>
          </p:cNvPr>
          <p:cNvSpPr/>
          <p:nvPr/>
        </p:nvSpPr>
        <p:spPr>
          <a:xfrm>
            <a:off x="340341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P.4</a:t>
            </a:r>
          </a:p>
        </p:txBody>
      </p:sp>
      <p:sp>
        <p:nvSpPr>
          <p:cNvPr id="8" name="Rectángulo 7">
            <a:extLst>
              <a:ext uri="{FF2B5EF4-FFF2-40B4-BE49-F238E27FC236}">
                <a16:creationId xmlns:a16="http://schemas.microsoft.com/office/drawing/2014/main" id="{8F782427-08FA-4350-BE58-80D2BDDF3842}"/>
              </a:ext>
            </a:extLst>
          </p:cNvPr>
          <p:cNvSpPr/>
          <p:nvPr/>
        </p:nvSpPr>
        <p:spPr>
          <a:xfrm>
            <a:off x="589264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P.9</a:t>
            </a:r>
          </a:p>
        </p:txBody>
      </p:sp>
      <p:sp>
        <p:nvSpPr>
          <p:cNvPr id="9" name="Rectángulo 8">
            <a:extLst>
              <a:ext uri="{FF2B5EF4-FFF2-40B4-BE49-F238E27FC236}">
                <a16:creationId xmlns:a16="http://schemas.microsoft.com/office/drawing/2014/main" id="{4880EC91-5449-4D8C-812E-DFD5C005A38D}"/>
              </a:ext>
            </a:extLst>
          </p:cNvPr>
          <p:cNvSpPr/>
          <p:nvPr/>
        </p:nvSpPr>
        <p:spPr>
          <a:xfrm>
            <a:off x="838187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P.10</a:t>
            </a:r>
          </a:p>
        </p:txBody>
      </p:sp>
      <p:sp>
        <p:nvSpPr>
          <p:cNvPr id="21" name="Rectángulo 20">
            <a:extLst>
              <a:ext uri="{FF2B5EF4-FFF2-40B4-BE49-F238E27FC236}">
                <a16:creationId xmlns:a16="http://schemas.microsoft.com/office/drawing/2014/main" id="{036C634C-208F-4B81-99CC-A227969B5314}"/>
              </a:ext>
            </a:extLst>
          </p:cNvPr>
          <p:cNvSpPr/>
          <p:nvPr/>
        </p:nvSpPr>
        <p:spPr>
          <a:xfrm>
            <a:off x="0" y="4909532"/>
            <a:ext cx="12192000" cy="134629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es-CR" sz="4400" b="1" dirty="0">
                <a:solidFill>
                  <a:srgbClr val="23495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Contenido</a:t>
            </a:r>
            <a:endParaRPr lang="es-CR" sz="2400" b="1" dirty="0">
              <a:solidFill>
                <a:srgbClr val="23495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8710A71D-09B7-1C49-9763-89D6292287BD}"/>
              </a:ext>
            </a:extLst>
          </p:cNvPr>
          <p:cNvSpPr txBox="1"/>
          <p:nvPr/>
        </p:nvSpPr>
        <p:spPr>
          <a:xfrm>
            <a:off x="1030536" y="2620108"/>
            <a:ext cx="1503698" cy="369332"/>
          </a:xfrm>
          <a:prstGeom prst="rect">
            <a:avLst/>
          </a:prstGeom>
          <a:noFill/>
        </p:spPr>
        <p:txBody>
          <a:bodyPr wrap="square" rtlCol="0">
            <a:spAutoFit/>
          </a:bodyPr>
          <a:lstStyle/>
          <a:p>
            <a:r>
              <a:rPr lang="es-CR" dirty="0">
                <a:solidFill>
                  <a:schemeClr val="bg1"/>
                </a:solidFill>
              </a:rPr>
              <a:t>Presentación</a:t>
            </a:r>
          </a:p>
        </p:txBody>
      </p:sp>
      <p:sp>
        <p:nvSpPr>
          <p:cNvPr id="17" name="CuadroTexto 16">
            <a:extLst>
              <a:ext uri="{FF2B5EF4-FFF2-40B4-BE49-F238E27FC236}">
                <a16:creationId xmlns:a16="http://schemas.microsoft.com/office/drawing/2014/main" id="{952EEB54-F6E0-FE4B-A951-CBDCF349A372}"/>
              </a:ext>
            </a:extLst>
          </p:cNvPr>
          <p:cNvSpPr txBox="1"/>
          <p:nvPr/>
        </p:nvSpPr>
        <p:spPr>
          <a:xfrm>
            <a:off x="3602458" y="2620108"/>
            <a:ext cx="1503698" cy="369332"/>
          </a:xfrm>
          <a:prstGeom prst="rect">
            <a:avLst/>
          </a:prstGeom>
          <a:noFill/>
        </p:spPr>
        <p:txBody>
          <a:bodyPr wrap="square" rtlCol="0">
            <a:spAutoFit/>
          </a:bodyPr>
          <a:lstStyle/>
          <a:p>
            <a:r>
              <a:rPr lang="es-CR" dirty="0">
                <a:solidFill>
                  <a:schemeClr val="bg1"/>
                </a:solidFill>
              </a:rPr>
              <a:t>Metodología</a:t>
            </a:r>
          </a:p>
        </p:txBody>
      </p:sp>
      <p:sp>
        <p:nvSpPr>
          <p:cNvPr id="19" name="CuadroTexto 18">
            <a:extLst>
              <a:ext uri="{FF2B5EF4-FFF2-40B4-BE49-F238E27FC236}">
                <a16:creationId xmlns:a16="http://schemas.microsoft.com/office/drawing/2014/main" id="{4E27FE5C-AD56-3042-A5BC-573B239379DD}"/>
              </a:ext>
            </a:extLst>
          </p:cNvPr>
          <p:cNvSpPr txBox="1"/>
          <p:nvPr/>
        </p:nvSpPr>
        <p:spPr>
          <a:xfrm>
            <a:off x="6006628" y="2620108"/>
            <a:ext cx="1503698" cy="369332"/>
          </a:xfrm>
          <a:prstGeom prst="rect">
            <a:avLst/>
          </a:prstGeom>
          <a:noFill/>
        </p:spPr>
        <p:txBody>
          <a:bodyPr wrap="square" rtlCol="0">
            <a:spAutoFit/>
          </a:bodyPr>
          <a:lstStyle/>
          <a:p>
            <a:r>
              <a:rPr lang="es-CR" dirty="0">
                <a:solidFill>
                  <a:schemeClr val="bg1"/>
                </a:solidFill>
              </a:rPr>
              <a:t>Visión Global</a:t>
            </a:r>
          </a:p>
        </p:txBody>
      </p:sp>
      <p:sp>
        <p:nvSpPr>
          <p:cNvPr id="20" name="CuadroTexto 19">
            <a:extLst>
              <a:ext uri="{FF2B5EF4-FFF2-40B4-BE49-F238E27FC236}">
                <a16:creationId xmlns:a16="http://schemas.microsoft.com/office/drawing/2014/main" id="{C0B352D0-5C42-CB45-8ABA-AD7A56CF7822}"/>
              </a:ext>
            </a:extLst>
          </p:cNvPr>
          <p:cNvSpPr txBox="1"/>
          <p:nvPr/>
        </p:nvSpPr>
        <p:spPr>
          <a:xfrm>
            <a:off x="8381876" y="2620108"/>
            <a:ext cx="1620048" cy="369332"/>
          </a:xfrm>
          <a:prstGeom prst="rect">
            <a:avLst/>
          </a:prstGeom>
          <a:noFill/>
        </p:spPr>
        <p:txBody>
          <a:bodyPr wrap="square" rtlCol="0">
            <a:spAutoFit/>
          </a:bodyPr>
          <a:lstStyle/>
          <a:p>
            <a:r>
              <a:rPr lang="es-CR" dirty="0">
                <a:solidFill>
                  <a:schemeClr val="bg1"/>
                </a:solidFill>
              </a:rPr>
              <a:t>Análisis Gráfico</a:t>
            </a:r>
          </a:p>
        </p:txBody>
      </p:sp>
    </p:spTree>
    <p:extLst>
      <p:ext uri="{BB962C8B-B14F-4D97-AF65-F5344CB8AC3E}">
        <p14:creationId xmlns:p14="http://schemas.microsoft.com/office/powerpoint/2010/main" val="3911917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IMAGEN REPUTACIONAL</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03</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4913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79616" y="1559291"/>
            <a:ext cx="5511222" cy="967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65530" y="2529659"/>
            <a:ext cx="5511222" cy="8969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65533" y="3429000"/>
            <a:ext cx="5511222" cy="1025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4C4F13D5-8BE5-354E-BFCC-B4E4B59C9AC1}"/>
              </a:ext>
            </a:extLst>
          </p:cNvPr>
          <p:cNvSpPr txBox="1"/>
          <p:nvPr/>
        </p:nvSpPr>
        <p:spPr>
          <a:xfrm>
            <a:off x="10858266" y="1759637"/>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44181" y="2856917"/>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844185" y="3910609"/>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636927" y="1749988"/>
            <a:ext cx="4661012" cy="3462486"/>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La imagen funcional de los Almacenes SIMAN en Guatemala presenta diferencia en las características que se le imputan. Entre la totalidad de la muestra, lo es promociones reales y se cumplen y que está entre las mejores tiendas por departamentos del país. También, sus compradores consideran que tiene los mejores procesos de devolución y brinda las mejores garantías. En los primeros priva lo que se percibe de la marca, para los segundos lo es la experiencia con el servicio.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el Salvador, tanto los entrevistados como los clientes, perciben Almacenes Siman tiene la combinación más completa de departamentos. Además, entre la totalidad de los consultados se menciona que posee una larga trayectoria.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 nivel general, Almacenes Siman no posee una variable con la que claramente le identifica el consumidor en su “imagen funcional”.  No obstante lo anterior, se le percibe con que respalda la garantía de sus productos.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Para Costa Rica, independiente de sí es cliente o no, SIMAN tiene una imagen de tener la combinación más completa de departamentos. </a:t>
            </a:r>
            <a:endParaRPr lang="es-CR" sz="1200" dirty="0">
              <a:solidFill>
                <a:schemeClr val="bg1"/>
              </a:solidFill>
              <a:latin typeface="Calibri" panose="020F0502020204030204" pitchFamily="34" charset="0"/>
              <a:cs typeface="Calibri" panose="020F0502020204030204" pitchFamily="34" charset="0"/>
            </a:endParaRPr>
          </a:p>
        </p:txBody>
      </p:sp>
      <p:graphicFrame>
        <p:nvGraphicFramePr>
          <p:cNvPr id="11" name="Gráfico 10">
            <a:extLst>
              <a:ext uri="{FF2B5EF4-FFF2-40B4-BE49-F238E27FC236}">
                <a16:creationId xmlns:a16="http://schemas.microsoft.com/office/drawing/2014/main" id="{53A2C866-01A1-CE4A-977C-7635B1DA26E0}"/>
              </a:ext>
            </a:extLst>
          </p:cNvPr>
          <p:cNvGraphicFramePr/>
          <p:nvPr>
            <p:extLst>
              <p:ext uri="{D42A27DB-BD31-4B8C-83A1-F6EECF244321}">
                <p14:modId xmlns:p14="http://schemas.microsoft.com/office/powerpoint/2010/main" val="3476042488"/>
              </p:ext>
            </p:extLst>
          </p:nvPr>
        </p:nvGraphicFramePr>
        <p:xfrm>
          <a:off x="6198499" y="847023"/>
          <a:ext cx="5745889" cy="553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665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EVALUACIÓN DE ATRIBUTOS</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BD5E1D32-D053-2043-8149-01C11A03CCE5}"/>
              </a:ext>
            </a:extLst>
          </p:cNvPr>
          <p:cNvSpPr txBox="1"/>
          <p:nvPr/>
        </p:nvSpPr>
        <p:spPr>
          <a:xfrm>
            <a:off x="8961121" y="127805"/>
            <a:ext cx="3230879" cy="369332"/>
          </a:xfrm>
          <a:prstGeom prst="rect">
            <a:avLst/>
          </a:prstGeom>
          <a:noFill/>
        </p:spPr>
        <p:txBody>
          <a:bodyPr wrap="square" rtlCol="0">
            <a:spAutoFit/>
          </a:bodyPr>
          <a:lstStyle/>
          <a:p>
            <a:pPr algn="ctr"/>
            <a:r>
              <a:rPr lang="es-CR" dirty="0"/>
              <a:t>Imagen Reputacional</a:t>
            </a:r>
          </a:p>
        </p:txBody>
      </p:sp>
      <p:sp>
        <p:nvSpPr>
          <p:cNvPr id="8" name="CuadroTexto 7">
            <a:extLst>
              <a:ext uri="{FF2B5EF4-FFF2-40B4-BE49-F238E27FC236}">
                <a16:creationId xmlns:a16="http://schemas.microsoft.com/office/drawing/2014/main" id="{0B71A6FC-7BF7-A041-8B54-A9DFC4625BFC}"/>
              </a:ext>
            </a:extLst>
          </p:cNvPr>
          <p:cNvSpPr txBox="1"/>
          <p:nvPr/>
        </p:nvSpPr>
        <p:spPr>
          <a:xfrm>
            <a:off x="2210105" y="1870357"/>
            <a:ext cx="7771790" cy="492443"/>
          </a:xfrm>
          <a:prstGeom prst="rect">
            <a:avLst/>
          </a:prstGeom>
          <a:noFill/>
        </p:spPr>
        <p:txBody>
          <a:bodyPr wrap="square" rtlCol="0">
            <a:spAutoFit/>
          </a:bodyPr>
          <a:lstStyle/>
          <a:p>
            <a:pPr algn="ctr"/>
            <a:r>
              <a:rPr lang="es-CR" sz="1400" b="1" dirty="0"/>
              <a:t>Evaluación de atributos relacionados con la Imagen Reputacional</a:t>
            </a:r>
          </a:p>
          <a:p>
            <a:pPr algn="ctr"/>
            <a:r>
              <a:rPr lang="es-CR" sz="1200" dirty="0"/>
              <a:t>-Resultados para SIMAN-</a:t>
            </a:r>
          </a:p>
        </p:txBody>
      </p:sp>
      <p:sp>
        <p:nvSpPr>
          <p:cNvPr id="6" name="CuadroTexto 5">
            <a:extLst>
              <a:ext uri="{FF2B5EF4-FFF2-40B4-BE49-F238E27FC236}">
                <a16:creationId xmlns:a16="http://schemas.microsoft.com/office/drawing/2014/main" id="{DE44FB00-7BA7-1747-B950-0A5D21340CCA}"/>
              </a:ext>
            </a:extLst>
          </p:cNvPr>
          <p:cNvSpPr txBox="1"/>
          <p:nvPr/>
        </p:nvSpPr>
        <p:spPr>
          <a:xfrm>
            <a:off x="957299" y="6380606"/>
            <a:ext cx="5599689" cy="246221"/>
          </a:xfrm>
          <a:prstGeom prst="rect">
            <a:avLst/>
          </a:prstGeom>
          <a:noFill/>
        </p:spPr>
        <p:txBody>
          <a:bodyPr wrap="square" rtlCol="0">
            <a:spAutoFit/>
          </a:bodyPr>
          <a:lstStyle/>
          <a:p>
            <a:r>
              <a:rPr lang="es-CR" sz="1000" dirty="0"/>
              <a:t>Pregunta:¿Cuáles tiendas por departamento considera usted son o tienen…?  </a:t>
            </a:r>
          </a:p>
        </p:txBody>
      </p:sp>
      <p:pic>
        <p:nvPicPr>
          <p:cNvPr id="4" name="Imagen 3">
            <a:extLst>
              <a:ext uri="{FF2B5EF4-FFF2-40B4-BE49-F238E27FC236}">
                <a16:creationId xmlns:a16="http://schemas.microsoft.com/office/drawing/2014/main" id="{45685785-1049-EA4C-8359-D7B8C68414AB}"/>
              </a:ext>
            </a:extLst>
          </p:cNvPr>
          <p:cNvPicPr>
            <a:picLocks noChangeAspect="1"/>
          </p:cNvPicPr>
          <p:nvPr/>
        </p:nvPicPr>
        <p:blipFill>
          <a:blip r:embed="rId2"/>
          <a:stretch>
            <a:fillRect/>
          </a:stretch>
        </p:blipFill>
        <p:spPr>
          <a:xfrm>
            <a:off x="2210105" y="2578443"/>
            <a:ext cx="7771790" cy="2103437"/>
          </a:xfrm>
          <a:prstGeom prst="rect">
            <a:avLst/>
          </a:prstGeom>
        </p:spPr>
      </p:pic>
      <p:sp>
        <p:nvSpPr>
          <p:cNvPr id="9" name="CuadroTexto 8">
            <a:extLst>
              <a:ext uri="{FF2B5EF4-FFF2-40B4-BE49-F238E27FC236}">
                <a16:creationId xmlns:a16="http://schemas.microsoft.com/office/drawing/2014/main" id="{0428CDD3-A80B-F647-85FB-69CFE494F376}"/>
              </a:ext>
            </a:extLst>
          </p:cNvPr>
          <p:cNvSpPr txBox="1"/>
          <p:nvPr/>
        </p:nvSpPr>
        <p:spPr>
          <a:xfrm>
            <a:off x="2210106" y="4897523"/>
            <a:ext cx="7771790" cy="261610"/>
          </a:xfrm>
          <a:prstGeom prst="rect">
            <a:avLst/>
          </a:prstGeom>
          <a:noFill/>
        </p:spPr>
        <p:txBody>
          <a:bodyPr wrap="square" rtlCol="0">
            <a:spAutoFit/>
          </a:bodyPr>
          <a:lstStyle/>
          <a:p>
            <a:r>
              <a:rPr lang="es-CR" sz="1100" b="1" i="1" dirty="0"/>
              <a:t>Nota: Los atributos son evaluados tanto por clientes como por no clientes</a:t>
            </a:r>
          </a:p>
        </p:txBody>
      </p:sp>
    </p:spTree>
    <p:extLst>
      <p:ext uri="{BB962C8B-B14F-4D97-AF65-F5344CB8AC3E}">
        <p14:creationId xmlns:p14="http://schemas.microsoft.com/office/powerpoint/2010/main" val="124977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326618"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3516041548"/>
              </p:ext>
            </p:extLst>
          </p:nvPr>
        </p:nvGraphicFramePr>
        <p:xfrm>
          <a:off x="649357" y="1020418"/>
          <a:ext cx="10800521" cy="5168348"/>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0BF349DA-381B-4CB2-99B7-65AFD3F84872}"/>
              </a:ext>
            </a:extLst>
          </p:cNvPr>
          <p:cNvSpPr/>
          <p:nvPr/>
        </p:nvSpPr>
        <p:spPr>
          <a:xfrm rot="19130892">
            <a:off x="614072" y="3628479"/>
            <a:ext cx="2815019" cy="1918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57488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347036"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1851626321"/>
              </p:ext>
            </p:extLst>
          </p:nvPr>
        </p:nvGraphicFramePr>
        <p:xfrm>
          <a:off x="742121" y="1060174"/>
          <a:ext cx="10800521" cy="5168348"/>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C8A3B9C2-F423-48AB-B191-2EF44FAAD198}"/>
              </a:ext>
            </a:extLst>
          </p:cNvPr>
          <p:cNvSpPr/>
          <p:nvPr/>
        </p:nvSpPr>
        <p:spPr>
          <a:xfrm>
            <a:off x="742121" y="3180522"/>
            <a:ext cx="2620709"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53982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B09F8F61-8D74-40B5-9483-39237C0EB5BD}"/>
              </a:ext>
            </a:extLst>
          </p:cNvPr>
          <p:cNvGraphicFramePr>
            <a:graphicFrameLocks/>
          </p:cNvGraphicFramePr>
          <p:nvPr/>
        </p:nvGraphicFramePr>
        <p:xfrm>
          <a:off x="511443" y="1053885"/>
          <a:ext cx="11236271" cy="517643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6" name="CuadroTexto 5">
            <a:extLst>
              <a:ext uri="{FF2B5EF4-FFF2-40B4-BE49-F238E27FC236}">
                <a16:creationId xmlns:a16="http://schemas.microsoft.com/office/drawing/2014/main" id="{0F930018-8C4B-4BE9-8456-4121949FF36B}"/>
              </a:ext>
            </a:extLst>
          </p:cNvPr>
          <p:cNvSpPr txBox="1"/>
          <p:nvPr/>
        </p:nvSpPr>
        <p:spPr>
          <a:xfrm>
            <a:off x="81346" y="81639"/>
            <a:ext cx="7260357"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9" name="Elipse 8">
            <a:extLst>
              <a:ext uri="{FF2B5EF4-FFF2-40B4-BE49-F238E27FC236}">
                <a16:creationId xmlns:a16="http://schemas.microsoft.com/office/drawing/2014/main" id="{CDB36DD0-D47F-45A2-BA00-9F53532DB7D1}"/>
              </a:ext>
            </a:extLst>
          </p:cNvPr>
          <p:cNvSpPr/>
          <p:nvPr/>
        </p:nvSpPr>
        <p:spPr>
          <a:xfrm rot="412047">
            <a:off x="2791820" y="1580123"/>
            <a:ext cx="4665212" cy="1203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5438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6" name="CuadroTexto 5">
            <a:extLst>
              <a:ext uri="{FF2B5EF4-FFF2-40B4-BE49-F238E27FC236}">
                <a16:creationId xmlns:a16="http://schemas.microsoft.com/office/drawing/2014/main" id="{0F930018-8C4B-4BE9-8456-4121949FF36B}"/>
              </a:ext>
            </a:extLst>
          </p:cNvPr>
          <p:cNvSpPr txBox="1"/>
          <p:nvPr/>
        </p:nvSpPr>
        <p:spPr>
          <a:xfrm>
            <a:off x="81346" y="81639"/>
            <a:ext cx="8373541"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(COMPRADORES 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7" name="Gráfico 6">
            <a:extLst>
              <a:ext uri="{FF2B5EF4-FFF2-40B4-BE49-F238E27FC236}">
                <a16:creationId xmlns:a16="http://schemas.microsoft.com/office/drawing/2014/main" id="{B09F8F61-8D74-40B5-9483-39237C0EB5BD}"/>
              </a:ext>
            </a:extLst>
          </p:cNvPr>
          <p:cNvGraphicFramePr>
            <a:graphicFrameLocks/>
          </p:cNvGraphicFramePr>
          <p:nvPr/>
        </p:nvGraphicFramePr>
        <p:xfrm>
          <a:off x="596347" y="980661"/>
          <a:ext cx="11065565"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a:extLst>
              <a:ext uri="{FF2B5EF4-FFF2-40B4-BE49-F238E27FC236}">
                <a16:creationId xmlns:a16="http://schemas.microsoft.com/office/drawing/2014/main" id="{EAE55BAB-A4CA-4498-8630-D47B31D51EFA}"/>
              </a:ext>
            </a:extLst>
          </p:cNvPr>
          <p:cNvSpPr/>
          <p:nvPr/>
        </p:nvSpPr>
        <p:spPr>
          <a:xfrm rot="412047">
            <a:off x="1941018" y="2295804"/>
            <a:ext cx="3408541" cy="18260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314109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578410"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1004669795"/>
              </p:ext>
            </p:extLst>
          </p:nvPr>
        </p:nvGraphicFramePr>
        <p:xfrm>
          <a:off x="583095" y="1033670"/>
          <a:ext cx="11052313" cy="5168347"/>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EED711A5-67C9-6343-B05F-DA2F9F2A7D75}"/>
              </a:ext>
            </a:extLst>
          </p:cNvPr>
          <p:cNvSpPr/>
          <p:nvPr/>
        </p:nvSpPr>
        <p:spPr>
          <a:xfrm>
            <a:off x="3032240" y="3337041"/>
            <a:ext cx="3599219"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56376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4265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788429733"/>
              </p:ext>
            </p:extLst>
          </p:nvPr>
        </p:nvGraphicFramePr>
        <p:xfrm>
          <a:off x="636104" y="927652"/>
          <a:ext cx="11065566" cy="5274365"/>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E594F0E2-DA10-4B75-B081-0E5AD67B08DA}"/>
              </a:ext>
            </a:extLst>
          </p:cNvPr>
          <p:cNvSpPr/>
          <p:nvPr/>
        </p:nvSpPr>
        <p:spPr>
          <a:xfrm>
            <a:off x="3657600" y="1146313"/>
            <a:ext cx="3246784" cy="1411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405056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154340"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3679393119"/>
              </p:ext>
            </p:extLst>
          </p:nvPr>
        </p:nvGraphicFramePr>
        <p:xfrm>
          <a:off x="609599" y="874643"/>
          <a:ext cx="11065565" cy="5340627"/>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6B8B7E7C-6FC5-412A-B689-3527978D6F02}"/>
              </a:ext>
            </a:extLst>
          </p:cNvPr>
          <p:cNvSpPr/>
          <p:nvPr/>
        </p:nvSpPr>
        <p:spPr>
          <a:xfrm>
            <a:off x="252484" y="716508"/>
            <a:ext cx="2231409" cy="1311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84056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C75F53-BDD8-42FA-9C50-EFA649BCA195}"/>
              </a:ext>
            </a:extLst>
          </p:cNvPr>
          <p:cNvSpPr txBox="1"/>
          <p:nvPr/>
        </p:nvSpPr>
        <p:spPr>
          <a:xfrm>
            <a:off x="244324" y="104342"/>
            <a:ext cx="5435600" cy="424732"/>
          </a:xfrm>
          <a:prstGeom prst="rect">
            <a:avLst/>
          </a:prstGeom>
          <a:noFill/>
        </p:spPr>
        <p:txBody>
          <a:bodyPr wrap="square" rtlCol="0">
            <a:spAutoFit/>
          </a:bodyPr>
          <a:lstStyle/>
          <a:p>
            <a:pPr defTabSz="914377">
              <a:lnSpc>
                <a:spcPct val="90000"/>
              </a:lnSpc>
              <a:spcBef>
                <a:spcPct val="0"/>
              </a:spcBef>
            </a:pPr>
            <a:r>
              <a:rPr lang="es-CR" sz="2400" b="1" dirty="0">
                <a:solidFill>
                  <a:schemeClr val="bg1"/>
                </a:solidFill>
                <a:effectLst>
                  <a:outerShdw blurRad="38100" dist="38100" dir="2700000" algn="tl">
                    <a:srgbClr val="000000">
                      <a:alpha val="43137"/>
                    </a:srgbClr>
                  </a:outerShdw>
                </a:effectLst>
                <a:latin typeface="Lato" panose="020F0502020204030203" pitchFamily="34" charset="0"/>
                <a:ea typeface="+mj-ea"/>
                <a:cs typeface="+mj-cs"/>
              </a:rPr>
              <a:t>FICHA METODOLOGÍA</a:t>
            </a:r>
          </a:p>
        </p:txBody>
      </p:sp>
      <p:sp>
        <p:nvSpPr>
          <p:cNvPr id="5" name="Rectangle 3">
            <a:extLst>
              <a:ext uri="{FF2B5EF4-FFF2-40B4-BE49-F238E27FC236}">
                <a16:creationId xmlns:a16="http://schemas.microsoft.com/office/drawing/2014/main" id="{492E6FB7-33D9-4253-BCC8-8605D18F6995}"/>
              </a:ext>
            </a:extLst>
          </p:cNvPr>
          <p:cNvSpPr>
            <a:spLocks noChangeArrowheads="1"/>
          </p:cNvSpPr>
          <p:nvPr/>
        </p:nvSpPr>
        <p:spPr bwMode="auto">
          <a:xfrm>
            <a:off x="1306286" y="1065315"/>
            <a:ext cx="10505333" cy="568772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lIns="122767" tIns="61384" rIns="122767" bIns="61384"/>
          <a:lstStyle/>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Metodología:  	</a:t>
            </a:r>
          </a:p>
          <a:p>
            <a:pPr indent="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Cuantitativa, Modelo de Salud de Marca </a:t>
            </a:r>
          </a:p>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Técnica</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marL="228600" algn="just" defTabSz="948243">
              <a:spcBef>
                <a:spcPts val="800"/>
              </a:spcBef>
              <a:spcAft>
                <a:spcPts val="600"/>
              </a:spcAft>
              <a:buClr>
                <a:schemeClr val="accent6"/>
              </a:buClr>
              <a:tabLst>
                <a:tab pos="3280751" algn="l"/>
              </a:tabLst>
            </a:pPr>
            <a:r>
              <a:rPr lang="es-CR" sz="1400" dirty="0">
                <a:solidFill>
                  <a:schemeClr val="bg1"/>
                </a:solidFill>
                <a:latin typeface="Calibri" panose="020F0502020204030204" pitchFamily="34" charset="0"/>
                <a:ea typeface="Cambria" panose="02040503050406030204" pitchFamily="18" charset="0"/>
                <a:cs typeface="Calibri" panose="020F0502020204030204" pitchFamily="34" charset="0"/>
              </a:rPr>
              <a:t>Entrevista</a:t>
            </a:r>
            <a:r>
              <a:rPr lang="es-CR" sz="1400" dirty="0">
                <a:solidFill>
                  <a:schemeClr val="bg1"/>
                </a:solidFill>
                <a:latin typeface="Calibri" panose="020F0502020204030204" pitchFamily="34" charset="0"/>
                <a:cs typeface="Calibri" panose="020F0502020204030204" pitchFamily="34" charset="0"/>
              </a:rPr>
              <a:t> cara a cara. Las entrevistas fueron aplicadas por intercepción dentro de Centros Comerciales (permisos gestionados por Almacenes Siman), utilizando tablets con sistema de software especialmente diseñado para investigación de mercados.</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indent="-241294"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Cuestionario: </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marL="228600"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Estructurado por CID Gallup de acuerdo con los objetivos del estudio; revisado y aprobado por SIMAN.</a:t>
            </a:r>
          </a:p>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Informante (perfil del entrevistado): </a:t>
            </a:r>
          </a:p>
          <a:p>
            <a:pPr marL="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Personas entre 18 a 55 años de edad, de todos los niveles socioeconómicos</a:t>
            </a:r>
          </a:p>
          <a:p>
            <a:pPr marL="285750" indent="-285750" algn="just" defTabSz="948243">
              <a:spcBef>
                <a:spcPts val="800"/>
              </a:spcBef>
              <a:spcAft>
                <a:spcPts val="600"/>
              </a:spcAft>
              <a:buClr>
                <a:schemeClr val="accent6"/>
              </a:buClr>
              <a:buFont typeface="Wingdings" panose="05000000000000000000"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Fechas de trabajo de campo:            </a:t>
            </a:r>
          </a:p>
          <a:p>
            <a:pPr marL="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Del 28 de febrero al 13 de marzo del  2020.</a:t>
            </a:r>
          </a:p>
          <a:p>
            <a:pPr indent="-241294" algn="just" defTabSz="649801">
              <a:spcBef>
                <a:spcPts val="800"/>
              </a:spcBef>
              <a:spcAft>
                <a:spcPts val="600"/>
              </a:spcAft>
              <a:buClr>
                <a:schemeClr val="accent6"/>
              </a:buClr>
              <a:buFont typeface="Wingdings" pitchFamily="2" charset="2"/>
              <a:buChar char="ü"/>
              <a:tabLst>
                <a:tab pos="3280751" algn="l"/>
                <a:tab pos="585667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Tamaño de la muestra: 	</a:t>
            </a:r>
          </a:p>
          <a:p>
            <a:pPr marL="228600" algn="just" defTabSz="649801">
              <a:spcBef>
                <a:spcPts val="800"/>
              </a:spcBef>
              <a:spcAft>
                <a:spcPts val="600"/>
              </a:spcAft>
              <a:buClr>
                <a:schemeClr val="accent6"/>
              </a:buClr>
              <a:tabLst>
                <a:tab pos="3280751" algn="l"/>
                <a:tab pos="585667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Dependiendo a la cantidad de tiendas en el país, alrededor de 100 entrevistas por tienda: El Salvador (625), Costa Rica (214), Guatemala (432), Nicaragua (217). Muestra total (1488)</a:t>
            </a:r>
          </a:p>
        </p:txBody>
      </p:sp>
      <p:pic>
        <p:nvPicPr>
          <p:cNvPr id="6" name="Gráfico 5" descr="Grupo de hombres">
            <a:extLst>
              <a:ext uri="{FF2B5EF4-FFF2-40B4-BE49-F238E27FC236}">
                <a16:creationId xmlns:a16="http://schemas.microsoft.com/office/drawing/2014/main" id="{874A1D13-C5EC-A748-BAE5-CF59BDFA7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327" y="3603076"/>
            <a:ext cx="619125" cy="619125"/>
          </a:xfrm>
          <a:prstGeom prst="rect">
            <a:avLst/>
          </a:prstGeom>
        </p:spPr>
      </p:pic>
      <p:pic>
        <p:nvPicPr>
          <p:cNvPr id="8" name="Gráfico 7" descr="Documento">
            <a:extLst>
              <a:ext uri="{FF2B5EF4-FFF2-40B4-BE49-F238E27FC236}">
                <a16:creationId xmlns:a16="http://schemas.microsoft.com/office/drawing/2014/main" id="{1BB00C18-5DD0-6F43-B9BF-9A861BBB63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493" y="2932398"/>
            <a:ext cx="638795" cy="638795"/>
          </a:xfrm>
          <a:prstGeom prst="rect">
            <a:avLst/>
          </a:prstGeom>
        </p:spPr>
      </p:pic>
      <p:pic>
        <p:nvPicPr>
          <p:cNvPr id="10" name="Gráfico 9" descr="Calendario">
            <a:extLst>
              <a:ext uri="{FF2B5EF4-FFF2-40B4-BE49-F238E27FC236}">
                <a16:creationId xmlns:a16="http://schemas.microsoft.com/office/drawing/2014/main" id="{ECFDD5BB-A078-3144-935A-B86E47E41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493" y="4354097"/>
            <a:ext cx="638795" cy="638795"/>
          </a:xfrm>
          <a:prstGeom prst="rect">
            <a:avLst/>
          </a:prstGeom>
        </p:spPr>
      </p:pic>
      <p:pic>
        <p:nvPicPr>
          <p:cNvPr id="12" name="Gráfico 11" descr="Diana">
            <a:extLst>
              <a:ext uri="{FF2B5EF4-FFF2-40B4-BE49-F238E27FC236}">
                <a16:creationId xmlns:a16="http://schemas.microsoft.com/office/drawing/2014/main" id="{FA5AD230-724D-A649-A80F-9617269DD3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493" y="5089810"/>
            <a:ext cx="638795" cy="638795"/>
          </a:xfrm>
          <a:prstGeom prst="rect">
            <a:avLst/>
          </a:prstGeom>
        </p:spPr>
      </p:pic>
      <p:pic>
        <p:nvPicPr>
          <p:cNvPr id="14" name="Gráfico 13" descr="Diagrama de Venn">
            <a:extLst>
              <a:ext uri="{FF2B5EF4-FFF2-40B4-BE49-F238E27FC236}">
                <a16:creationId xmlns:a16="http://schemas.microsoft.com/office/drawing/2014/main" id="{5C48711C-E806-C447-AC3F-A743A15FA6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0381" y="1828119"/>
            <a:ext cx="850012" cy="850012"/>
          </a:xfrm>
          <a:prstGeom prst="rect">
            <a:avLst/>
          </a:prstGeom>
        </p:spPr>
      </p:pic>
      <p:pic>
        <p:nvPicPr>
          <p:cNvPr id="16" name="Gráfico 15" descr="Gráfico de barras RTL">
            <a:extLst>
              <a:ext uri="{FF2B5EF4-FFF2-40B4-BE49-F238E27FC236}">
                <a16:creationId xmlns:a16="http://schemas.microsoft.com/office/drawing/2014/main" id="{F3F1D637-02EE-9E45-AB4F-66F32BD9BF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0111" y="1065315"/>
            <a:ext cx="665885" cy="665885"/>
          </a:xfrm>
          <a:prstGeom prst="rect">
            <a:avLst/>
          </a:prstGeom>
        </p:spPr>
      </p:pic>
    </p:spTree>
    <p:extLst>
      <p:ext uri="{BB962C8B-B14F-4D97-AF65-F5344CB8AC3E}">
        <p14:creationId xmlns:p14="http://schemas.microsoft.com/office/powerpoint/2010/main" val="357056798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360288"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4064454857"/>
              </p:ext>
            </p:extLst>
          </p:nvPr>
        </p:nvGraphicFramePr>
        <p:xfrm>
          <a:off x="503583" y="980661"/>
          <a:ext cx="11224591" cy="5194852"/>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50EBC2D9-6BE9-468D-97D7-7A9AAB3FD129}"/>
              </a:ext>
            </a:extLst>
          </p:cNvPr>
          <p:cNvSpPr/>
          <p:nvPr/>
        </p:nvSpPr>
        <p:spPr>
          <a:xfrm>
            <a:off x="304800" y="1484244"/>
            <a:ext cx="2239617"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47737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187352" y="2803192"/>
            <a:ext cx="4763675" cy="219963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COMPRA Y DESUSO</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04</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ED79823-557D-5948-915D-E5BC1719F501}"/>
              </a:ext>
            </a:extLst>
          </p:cNvPr>
          <p:cNvSpPr txBox="1"/>
          <p:nvPr/>
        </p:nvSpPr>
        <p:spPr>
          <a:xfrm>
            <a:off x="6235503" y="2312707"/>
            <a:ext cx="4700722" cy="2185214"/>
          </a:xfrm>
          <a:prstGeom prst="rect">
            <a:avLst/>
          </a:prstGeom>
          <a:noFill/>
        </p:spPr>
        <p:txBody>
          <a:bodyPr wrap="square" rtlCol="0">
            <a:spAutoFit/>
          </a:bodyPr>
          <a:lstStyle/>
          <a:p>
            <a:pPr algn="just" fontAlgn="b">
              <a:spcBef>
                <a:spcPts val="600"/>
              </a:spcBef>
              <a:spcAft>
                <a:spcPts val="600"/>
              </a:spcAft>
            </a:pPr>
            <a:r>
              <a:rPr lang="es-ES_tradnl" sz="1400" dirty="0">
                <a:solidFill>
                  <a:schemeClr val="bg1"/>
                </a:solidFill>
              </a:rPr>
              <a:t>Los artículos que más participantes del estudio dicen  comprar en almacenes SIMAN son:  ropa, calzado o accesorios de damas o caballeros, así como perfumes, cosméticos, cuidado personal y belleza. </a:t>
            </a:r>
          </a:p>
          <a:p>
            <a:pPr algn="just" fontAlgn="b">
              <a:spcBef>
                <a:spcPts val="600"/>
              </a:spcBef>
              <a:spcAft>
                <a:spcPts val="600"/>
              </a:spcAft>
            </a:pPr>
            <a:r>
              <a:rPr lang="es-ES_tradnl" sz="1400" dirty="0">
                <a:solidFill>
                  <a:schemeClr val="bg1"/>
                </a:solidFill>
              </a:rPr>
              <a:t>En Guatemala el 74% de los clientes menciona que hace tres meses no ha realizado compras en SIMAN, en El Salvador el 45%, Nicaragua 74% y en Costa Rica el 65%. Lo anterior, principalmente por los altos precios, o en el caso de caso de Costa Rica por que no encontraron lo que buscaban. </a:t>
            </a:r>
          </a:p>
        </p:txBody>
      </p:sp>
    </p:spTree>
    <p:extLst>
      <p:ext uri="{BB962C8B-B14F-4D97-AF65-F5344CB8AC3E}">
        <p14:creationId xmlns:p14="http://schemas.microsoft.com/office/powerpoint/2010/main" val="225662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ARTÍCULOS COMPRA – SOLO SIMAN –</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3" name="Tabla 12">
            <a:extLst>
              <a:ext uri="{FF2B5EF4-FFF2-40B4-BE49-F238E27FC236}">
                <a16:creationId xmlns:a16="http://schemas.microsoft.com/office/drawing/2014/main" id="{D2055056-99D0-43A8-BC7B-DD6F452E9A00}"/>
              </a:ext>
            </a:extLst>
          </p:cNvPr>
          <p:cNvGraphicFramePr>
            <a:graphicFrameLocks noGrp="1"/>
          </p:cNvGraphicFramePr>
          <p:nvPr/>
        </p:nvGraphicFramePr>
        <p:xfrm>
          <a:off x="657492" y="2145312"/>
          <a:ext cx="10695632" cy="3201450"/>
        </p:xfrm>
        <a:graphic>
          <a:graphicData uri="http://schemas.openxmlformats.org/drawingml/2006/table">
            <a:tbl>
              <a:tblPr>
                <a:tableStyleId>{9D7B26C5-4107-4FEC-AEDC-1716B250A1EF}</a:tableStyleId>
              </a:tblPr>
              <a:tblGrid>
                <a:gridCol w="2949072">
                  <a:extLst>
                    <a:ext uri="{9D8B030D-6E8A-4147-A177-3AD203B41FA5}">
                      <a16:colId xmlns:a16="http://schemas.microsoft.com/office/drawing/2014/main" val="1347953750"/>
                    </a:ext>
                  </a:extLst>
                </a:gridCol>
                <a:gridCol w="968320">
                  <a:extLst>
                    <a:ext uri="{9D8B030D-6E8A-4147-A177-3AD203B41FA5}">
                      <a16:colId xmlns:a16="http://schemas.microsoft.com/office/drawing/2014/main" val="2684115564"/>
                    </a:ext>
                  </a:extLst>
                </a:gridCol>
                <a:gridCol w="968320">
                  <a:extLst>
                    <a:ext uri="{9D8B030D-6E8A-4147-A177-3AD203B41FA5}">
                      <a16:colId xmlns:a16="http://schemas.microsoft.com/office/drawing/2014/main" val="2838549134"/>
                    </a:ext>
                  </a:extLst>
                </a:gridCol>
                <a:gridCol w="968320">
                  <a:extLst>
                    <a:ext uri="{9D8B030D-6E8A-4147-A177-3AD203B41FA5}">
                      <a16:colId xmlns:a16="http://schemas.microsoft.com/office/drawing/2014/main" val="1683272138"/>
                    </a:ext>
                  </a:extLst>
                </a:gridCol>
                <a:gridCol w="968320">
                  <a:extLst>
                    <a:ext uri="{9D8B030D-6E8A-4147-A177-3AD203B41FA5}">
                      <a16:colId xmlns:a16="http://schemas.microsoft.com/office/drawing/2014/main" val="3919049327"/>
                    </a:ext>
                  </a:extLst>
                </a:gridCol>
                <a:gridCol w="968320">
                  <a:extLst>
                    <a:ext uri="{9D8B030D-6E8A-4147-A177-3AD203B41FA5}">
                      <a16:colId xmlns:a16="http://schemas.microsoft.com/office/drawing/2014/main" val="1876941727"/>
                    </a:ext>
                  </a:extLst>
                </a:gridCol>
                <a:gridCol w="968320">
                  <a:extLst>
                    <a:ext uri="{9D8B030D-6E8A-4147-A177-3AD203B41FA5}">
                      <a16:colId xmlns:a16="http://schemas.microsoft.com/office/drawing/2014/main" val="2669334836"/>
                    </a:ext>
                  </a:extLst>
                </a:gridCol>
                <a:gridCol w="968320">
                  <a:extLst>
                    <a:ext uri="{9D8B030D-6E8A-4147-A177-3AD203B41FA5}">
                      <a16:colId xmlns:a16="http://schemas.microsoft.com/office/drawing/2014/main" val="3031175753"/>
                    </a:ext>
                  </a:extLst>
                </a:gridCol>
                <a:gridCol w="968320">
                  <a:extLst>
                    <a:ext uri="{9D8B030D-6E8A-4147-A177-3AD203B41FA5}">
                      <a16:colId xmlns:a16="http://schemas.microsoft.com/office/drawing/2014/main" val="3464109441"/>
                    </a:ext>
                  </a:extLst>
                </a:gridCol>
              </a:tblGrid>
              <a:tr h="252000">
                <a:tc rowSpan="2">
                  <a:txBody>
                    <a:bodyPr/>
                    <a:lstStyle/>
                    <a:p>
                      <a:pPr algn="l" fontAlgn="b"/>
                      <a:r>
                        <a:rPr lang="es-CR" sz="1400" b="1" u="none" strike="noStrike" dirty="0">
                          <a:effectLst/>
                          <a:latin typeface="Calibri" panose="020F0502020204030204" pitchFamily="34" charset="0"/>
                          <a:cs typeface="Calibri" panose="020F0502020204030204" pitchFamily="34" charset="0"/>
                        </a:rPr>
                        <a:t> Razones</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El Salvador</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Guatemala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Nicaragua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Costa Rica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l" fontAlgn="b"/>
                      <a:endParaRPr lang="es-CR" sz="1400" b="1"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val="1363159006"/>
                  </a:ext>
                </a:extLst>
              </a:tr>
              <a:tr h="252000">
                <a:tc vMerge="1">
                  <a:txBody>
                    <a:bodyPr/>
                    <a:lstStyle/>
                    <a:p>
                      <a:pPr algn="l" fontAlgn="b"/>
                      <a:endParaRPr lang="es-C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94851072"/>
                  </a:ext>
                </a:extLst>
              </a:tr>
              <a:tr h="252000">
                <a:tc>
                  <a:txBody>
                    <a:bodyPr/>
                    <a:lstStyle/>
                    <a:p>
                      <a:pPr algn="l" fontAlgn="b"/>
                      <a:r>
                        <a:rPr lang="es-CR" sz="1200" b="0" i="0" u="none" strike="noStrike" dirty="0">
                          <a:solidFill>
                            <a:srgbClr val="000000"/>
                          </a:solidFill>
                          <a:effectLst/>
                          <a:latin typeface="Calibri" panose="020F0502020204030204" pitchFamily="34" charset="0"/>
                        </a:rPr>
                        <a:t>Ropa, calzado o accesorios de damas</a:t>
                      </a:r>
                    </a:p>
                  </a:txBody>
                  <a:tcPr marL="9525" marR="9525" marT="9525" marB="0" anchor="b"/>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66</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41</a:t>
                      </a:r>
                    </a:p>
                  </a:txBody>
                  <a:tcPr marL="9525" marR="9525" marT="9525" marB="0" anchor="ctr"/>
                </a:tc>
                <a:tc>
                  <a:txBody>
                    <a:bodyPr/>
                    <a:lstStyle/>
                    <a:p>
                      <a:pPr algn="ctr" fontAlgn="ctr"/>
                      <a:r>
                        <a:rPr lang="es-CR" sz="1200" b="1" i="0" u="none" strike="noStrike" dirty="0">
                          <a:solidFill>
                            <a:srgbClr val="FF0000"/>
                          </a:solidFill>
                          <a:effectLst/>
                          <a:latin typeface="Calibri" panose="020F0502020204030204" pitchFamily="34" charset="0"/>
                        </a:rPr>
                        <a:t>78</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66</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53</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27</a:t>
                      </a:r>
                    </a:p>
                  </a:txBody>
                  <a:tcPr marL="9525" marR="9525" marT="9525" marB="0" anchor="ctr"/>
                </a:tc>
                <a:extLst>
                  <a:ext uri="{0D108BD9-81ED-4DB2-BD59-A6C34878D82A}">
                    <a16:rowId xmlns:a16="http://schemas.microsoft.com/office/drawing/2014/main" val="2442617192"/>
                  </a:ext>
                </a:extLst>
              </a:tr>
              <a:tr h="252000">
                <a:tc>
                  <a:txBody>
                    <a:bodyPr/>
                    <a:lstStyle/>
                    <a:p>
                      <a:pPr algn="l" fontAlgn="b"/>
                      <a:r>
                        <a:rPr lang="es-MX" sz="1200" b="0" i="0" u="none" strike="noStrike" dirty="0">
                          <a:solidFill>
                            <a:srgbClr val="000000"/>
                          </a:solidFill>
                          <a:effectLst/>
                          <a:latin typeface="Calibri" panose="020F0502020204030204" pitchFamily="34" charset="0"/>
                        </a:rPr>
                        <a:t>Perfumes, cosméticos, cuidado personal y belleza</a:t>
                      </a:r>
                    </a:p>
                  </a:txBody>
                  <a:tcPr marL="9525" marR="9525" marT="9525" marB="0" anchor="b">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51</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49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28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9</a:t>
                      </a:r>
                    </a:p>
                  </a:txBody>
                  <a:tcPr marL="9525" marR="9525" marT="9525" marB="0" anchor="ctr">
                    <a:solidFill>
                      <a:schemeClr val="bg1">
                        <a:lumMod val="75000"/>
                      </a:schemeClr>
                    </a:solidFill>
                  </a:tcPr>
                </a:tc>
                <a:extLst>
                  <a:ext uri="{0D108BD9-81ED-4DB2-BD59-A6C34878D82A}">
                    <a16:rowId xmlns:a16="http://schemas.microsoft.com/office/drawing/2014/main" val="3369317775"/>
                  </a:ext>
                </a:extLst>
              </a:tr>
              <a:tr h="252000">
                <a:tc>
                  <a:txBody>
                    <a:bodyPr/>
                    <a:lstStyle/>
                    <a:p>
                      <a:pPr algn="l" fontAlgn="b"/>
                      <a:r>
                        <a:rPr lang="es-CR" sz="1200" b="0" i="0" u="none" strike="noStrike" dirty="0">
                          <a:solidFill>
                            <a:srgbClr val="000000"/>
                          </a:solidFill>
                          <a:effectLst/>
                          <a:latin typeface="Calibri" panose="020F0502020204030204" pitchFamily="34" charset="0"/>
                        </a:rPr>
                        <a:t>Ropa, calzado o accesorios de caballeros</a:t>
                      </a:r>
                    </a:p>
                  </a:txBody>
                  <a:tcPr marL="9525" marR="9525" marT="9525" marB="0" anchor="b"/>
                </a:tc>
                <a:tc>
                  <a:txBody>
                    <a:bodyPr/>
                    <a:lstStyle/>
                    <a:p>
                      <a:pPr algn="ctr" fontAlgn="ctr"/>
                      <a:r>
                        <a:rPr lang="es-CR" sz="12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s-CR" sz="1200" b="1" i="0" u="none" strike="noStrike" dirty="0">
                          <a:solidFill>
                            <a:srgbClr val="FF0000"/>
                          </a:solidFill>
                          <a:effectLst/>
                          <a:latin typeface="Calibri" panose="020F0502020204030204" pitchFamily="34" charset="0"/>
                        </a:rPr>
                        <a:t>23</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32</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40</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R"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961980746"/>
                  </a:ext>
                </a:extLst>
              </a:tr>
              <a:tr h="252000">
                <a:tc>
                  <a:txBody>
                    <a:bodyPr/>
                    <a:lstStyle/>
                    <a:p>
                      <a:pPr algn="l" fontAlgn="b"/>
                      <a:r>
                        <a:rPr lang="es-CR" sz="1200" b="0" i="0" u="none" strike="noStrike" dirty="0">
                          <a:solidFill>
                            <a:srgbClr val="000000"/>
                          </a:solidFill>
                          <a:effectLst/>
                          <a:latin typeface="Calibri" panose="020F0502020204030204" pitchFamily="34" charset="0"/>
                        </a:rPr>
                        <a:t>Artículos, equipos, ropa o calzado deportivo</a:t>
                      </a:r>
                    </a:p>
                  </a:txBody>
                  <a:tcPr marL="9525" marR="9525" marT="9525" marB="0" anchor="b">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32</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39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4</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21</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5</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23</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7</a:t>
                      </a:r>
                    </a:p>
                  </a:txBody>
                  <a:tcPr marL="9525" marR="9525" marT="9525" marB="0" anchor="ctr">
                    <a:solidFill>
                      <a:schemeClr val="bg1">
                        <a:lumMod val="75000"/>
                      </a:schemeClr>
                    </a:solidFill>
                  </a:tcPr>
                </a:tc>
                <a:extLst>
                  <a:ext uri="{0D108BD9-81ED-4DB2-BD59-A6C34878D82A}">
                    <a16:rowId xmlns:a16="http://schemas.microsoft.com/office/drawing/2014/main" val="1720854464"/>
                  </a:ext>
                </a:extLst>
              </a:tr>
              <a:tr h="252000">
                <a:tc>
                  <a:txBody>
                    <a:bodyPr/>
                    <a:lstStyle/>
                    <a:p>
                      <a:pPr algn="l" fontAlgn="b"/>
                      <a:r>
                        <a:rPr lang="es-CR" sz="1200" b="0" i="0" u="none" strike="noStrike" dirty="0">
                          <a:solidFill>
                            <a:srgbClr val="000000"/>
                          </a:solidFill>
                          <a:effectLst/>
                          <a:latin typeface="Calibri" panose="020F0502020204030204" pitchFamily="34" charset="0"/>
                        </a:rPr>
                        <a:t>Tecnología y electrónicos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530985806"/>
                  </a:ext>
                </a:extLst>
              </a:tr>
              <a:tr h="252000">
                <a:tc>
                  <a:txBody>
                    <a:bodyPr/>
                    <a:lstStyle/>
                    <a:p>
                      <a:pPr algn="l" fontAlgn="b"/>
                      <a:r>
                        <a:rPr lang="es-CR" sz="1200" b="0" i="0" u="none" strike="noStrike" dirty="0">
                          <a:solidFill>
                            <a:srgbClr val="000000"/>
                          </a:solidFill>
                          <a:effectLst/>
                          <a:latin typeface="Calibri" panose="020F0502020204030204" pitchFamily="34" charset="0"/>
                        </a:rPr>
                        <a:t>Artículos / ropa o jugutes de bebés o niños</a:t>
                      </a:r>
                    </a:p>
                  </a:txBody>
                  <a:tcPr marL="9525" marR="9525" marT="9525" marB="0" anchor="b">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26</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16</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17</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9</a:t>
                      </a:r>
                    </a:p>
                  </a:txBody>
                  <a:tcPr marL="9525" marR="9525" marT="9525" marB="0" anchor="ctr">
                    <a:solidFill>
                      <a:schemeClr val="bg1">
                        <a:lumMod val="75000"/>
                      </a:schemeClr>
                    </a:solidFill>
                  </a:tcPr>
                </a:tc>
                <a:extLst>
                  <a:ext uri="{0D108BD9-81ED-4DB2-BD59-A6C34878D82A}">
                    <a16:rowId xmlns:a16="http://schemas.microsoft.com/office/drawing/2014/main" val="655653069"/>
                  </a:ext>
                </a:extLst>
              </a:tr>
              <a:tr h="252000">
                <a:tc>
                  <a:txBody>
                    <a:bodyPr/>
                    <a:lstStyle/>
                    <a:p>
                      <a:pPr algn="l" fontAlgn="b"/>
                      <a:r>
                        <a:rPr lang="es-CR" sz="1200" b="0" i="0" u="none" strike="noStrike" dirty="0">
                          <a:solidFill>
                            <a:srgbClr val="000000"/>
                          </a:solidFill>
                          <a:effectLst/>
                          <a:latin typeface="Calibri" panose="020F0502020204030204" pitchFamily="34" charset="0"/>
                        </a:rPr>
                        <a:t>Línea blanca y electrodomésticos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994498511"/>
                  </a:ext>
                </a:extLst>
              </a:tr>
              <a:tr h="252000">
                <a:tc>
                  <a:txBody>
                    <a:bodyPr/>
                    <a:lstStyle/>
                    <a:p>
                      <a:pPr algn="l" fontAlgn="b"/>
                      <a:r>
                        <a:rPr lang="es-MX" sz="1200" b="0" i="0" u="none" strike="noStrike" dirty="0">
                          <a:solidFill>
                            <a:srgbClr val="000000"/>
                          </a:solidFill>
                          <a:effectLst/>
                          <a:latin typeface="Calibri" panose="020F0502020204030204" pitchFamily="34" charset="0"/>
                        </a:rPr>
                        <a:t>Artículos para el hogar, baño, decoración</a:t>
                      </a:r>
                    </a:p>
                  </a:txBody>
                  <a:tcPr marL="9525" marR="9525" marT="9525" marB="0" anchor="b">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12</a:t>
                      </a:r>
                    </a:p>
                  </a:txBody>
                  <a:tcPr marL="9525" marR="9525" marT="9525" marB="0" anchor="ctr">
                    <a:solidFill>
                      <a:schemeClr val="bg1">
                        <a:lumMod val="75000"/>
                      </a:schemeClr>
                    </a:solidFill>
                  </a:tcPr>
                </a:tc>
                <a:extLst>
                  <a:ext uri="{0D108BD9-81ED-4DB2-BD59-A6C34878D82A}">
                    <a16:rowId xmlns:a16="http://schemas.microsoft.com/office/drawing/2014/main" val="1624080196"/>
                  </a:ext>
                </a:extLst>
              </a:tr>
              <a:tr h="252000">
                <a:tc>
                  <a:txBody>
                    <a:bodyPr/>
                    <a:lstStyle/>
                    <a:p>
                      <a:pPr algn="l" fontAlgn="b"/>
                      <a:r>
                        <a:rPr lang="es-CR" sz="1200" b="0" i="0" u="none" strike="noStrike" dirty="0">
                          <a:solidFill>
                            <a:srgbClr val="000000"/>
                          </a:solidFill>
                          <a:effectLst/>
                          <a:latin typeface="Calibri" panose="020F0502020204030204" pitchFamily="34" charset="0"/>
                        </a:rPr>
                        <a:t>Muebles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55229757"/>
                  </a:ext>
                </a:extLst>
              </a:tr>
            </a:tbl>
          </a:graphicData>
        </a:graphic>
      </p:graphicFrame>
      <p:sp>
        <p:nvSpPr>
          <p:cNvPr id="14" name="CuadroTexto 13">
            <a:extLst>
              <a:ext uri="{FF2B5EF4-FFF2-40B4-BE49-F238E27FC236}">
                <a16:creationId xmlns:a16="http://schemas.microsoft.com/office/drawing/2014/main" id="{400D86E0-7CBB-42A4-8E28-1FB25CA1FE6D}"/>
              </a:ext>
            </a:extLst>
          </p:cNvPr>
          <p:cNvSpPr txBox="1"/>
          <p:nvPr/>
        </p:nvSpPr>
        <p:spPr>
          <a:xfrm>
            <a:off x="2115392" y="1316154"/>
            <a:ext cx="7961218" cy="492443"/>
          </a:xfrm>
          <a:prstGeom prst="rect">
            <a:avLst/>
          </a:prstGeom>
          <a:noFill/>
        </p:spPr>
        <p:txBody>
          <a:bodyPr wrap="square" rtlCol="0">
            <a:spAutoFit/>
          </a:bodyPr>
          <a:lstStyle/>
          <a:p>
            <a:pPr algn="ctr"/>
            <a:r>
              <a:rPr lang="es-CR" sz="1400" b="1" dirty="0">
                <a:latin typeface="Calibri" panose="020F0502020204030204" pitchFamily="34" charset="0"/>
                <a:cs typeface="Calibri" panose="020F0502020204030204" pitchFamily="34" charset="0"/>
              </a:rPr>
              <a:t>Artículos compró y compraría en Almacenes SIMAN</a:t>
            </a:r>
          </a:p>
          <a:p>
            <a:pPr algn="ctr"/>
            <a:r>
              <a:rPr lang="es-CR" sz="1200" dirty="0">
                <a:latin typeface="Calibri" panose="020F0502020204030204" pitchFamily="34" charset="0"/>
                <a:cs typeface="Calibri" panose="020F0502020204030204" pitchFamily="34" charset="0"/>
              </a:rPr>
              <a:t>- Porcentajes - </a:t>
            </a:r>
            <a:endParaRPr lang="es-MX" sz="12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9EA3E224-F53E-0440-9DE4-65FB742A2AC3}"/>
              </a:ext>
            </a:extLst>
          </p:cNvPr>
          <p:cNvSpPr/>
          <p:nvPr/>
        </p:nvSpPr>
        <p:spPr>
          <a:xfrm>
            <a:off x="1037230" y="6341570"/>
            <a:ext cx="10365474" cy="246221"/>
          </a:xfrm>
          <a:prstGeom prst="rect">
            <a:avLst/>
          </a:prstGeom>
        </p:spPr>
        <p:txBody>
          <a:bodyPr wrap="square">
            <a:spAutoFit/>
          </a:bodyPr>
          <a:lstStyle/>
          <a:p>
            <a:r>
              <a:rPr lang="es-CR" sz="1000" dirty="0">
                <a:latin typeface="Calibri" panose="020F0502020204030204" pitchFamily="34" charset="0"/>
                <a:ea typeface="Arial" panose="020B0604020202020204" pitchFamily="34" charset="0"/>
                <a:cs typeface="Calibri" panose="020F0502020204030204" pitchFamily="34" charset="0"/>
              </a:rPr>
              <a:t>Pregunta: ¿Qué tipo de productos o artículos compró en SIMAN? ¿Qué tipo de productos o artículos cree que compraría en su próxima visita a...?</a:t>
            </a:r>
            <a:r>
              <a:rPr lang="es-CR"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6731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COMPRADORES SIMAN ÚLTIMOS TRES MESES</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3" name="Tabla 12">
            <a:extLst>
              <a:ext uri="{FF2B5EF4-FFF2-40B4-BE49-F238E27FC236}">
                <a16:creationId xmlns:a16="http://schemas.microsoft.com/office/drawing/2014/main" id="{D2055056-99D0-43A8-BC7B-DD6F452E9A00}"/>
              </a:ext>
            </a:extLst>
          </p:cNvPr>
          <p:cNvGraphicFramePr>
            <a:graphicFrameLocks noGrp="1"/>
          </p:cNvGraphicFramePr>
          <p:nvPr/>
        </p:nvGraphicFramePr>
        <p:xfrm>
          <a:off x="2462565" y="1499052"/>
          <a:ext cx="7266870" cy="4466745"/>
        </p:xfrm>
        <a:graphic>
          <a:graphicData uri="http://schemas.openxmlformats.org/drawingml/2006/table">
            <a:tbl>
              <a:tblPr>
                <a:tableStyleId>{9D7B26C5-4107-4FEC-AEDC-1716B250A1EF}</a:tableStyleId>
              </a:tblPr>
              <a:tblGrid>
                <a:gridCol w="2049340">
                  <a:extLst>
                    <a:ext uri="{9D8B030D-6E8A-4147-A177-3AD203B41FA5}">
                      <a16:colId xmlns:a16="http://schemas.microsoft.com/office/drawing/2014/main" val="1347953750"/>
                    </a:ext>
                  </a:extLst>
                </a:gridCol>
                <a:gridCol w="1341113">
                  <a:extLst>
                    <a:ext uri="{9D8B030D-6E8A-4147-A177-3AD203B41FA5}">
                      <a16:colId xmlns:a16="http://schemas.microsoft.com/office/drawing/2014/main" val="1876941727"/>
                    </a:ext>
                  </a:extLst>
                </a:gridCol>
                <a:gridCol w="1341113">
                  <a:extLst>
                    <a:ext uri="{9D8B030D-6E8A-4147-A177-3AD203B41FA5}">
                      <a16:colId xmlns:a16="http://schemas.microsoft.com/office/drawing/2014/main" val="2669334836"/>
                    </a:ext>
                  </a:extLst>
                </a:gridCol>
                <a:gridCol w="1254467">
                  <a:extLst>
                    <a:ext uri="{9D8B030D-6E8A-4147-A177-3AD203B41FA5}">
                      <a16:colId xmlns:a16="http://schemas.microsoft.com/office/drawing/2014/main" val="3031175753"/>
                    </a:ext>
                  </a:extLst>
                </a:gridCol>
                <a:gridCol w="1280837">
                  <a:extLst>
                    <a:ext uri="{9D8B030D-6E8A-4147-A177-3AD203B41FA5}">
                      <a16:colId xmlns:a16="http://schemas.microsoft.com/office/drawing/2014/main" val="3464109441"/>
                    </a:ext>
                  </a:extLst>
                </a:gridCol>
              </a:tblGrid>
              <a:tr h="311460">
                <a:tc>
                  <a:txBody>
                    <a:bodyPr/>
                    <a:lstStyle/>
                    <a:p>
                      <a:pPr algn="ctr" fontAlgn="b"/>
                      <a:r>
                        <a:rPr lang="es-CR" sz="1400" b="1" u="none" strike="noStrike" dirty="0">
                          <a:solidFill>
                            <a:schemeClr val="bg1"/>
                          </a:solidFill>
                          <a:effectLst/>
                          <a:latin typeface="Calibri" panose="020F0502020204030204" pitchFamily="34" charset="0"/>
                          <a:cs typeface="Calibri" panose="020F0502020204030204" pitchFamily="34" charset="0"/>
                        </a:rPr>
                        <a:t> Razones</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El Salvador</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Guatemala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Nicaragua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Costa Rica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363159006"/>
                  </a:ext>
                </a:extLst>
              </a:tr>
              <a:tr h="252000">
                <a:tc>
                  <a:txBody>
                    <a:bodyPr/>
                    <a:lstStyle/>
                    <a:p>
                      <a:pPr algn="ctr" fontAlgn="b"/>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430708831"/>
                  </a:ext>
                </a:extLst>
              </a:tr>
              <a:tr h="252000">
                <a:tc>
                  <a:txBody>
                    <a:bodyPr/>
                    <a:lstStyle/>
                    <a:p>
                      <a:pPr algn="ctr" fontAlgn="b"/>
                      <a:r>
                        <a:rPr lang="es-MX" sz="1200" b="1" i="1" u="sng" strike="noStrike" dirty="0">
                          <a:solidFill>
                            <a:schemeClr val="bg1"/>
                          </a:solidFill>
                          <a:effectLst/>
                          <a:latin typeface="Calibri" panose="020F0502020204030204" pitchFamily="34" charset="0"/>
                          <a:cs typeface="Calibri" panose="020F0502020204030204" pitchFamily="34" charset="0"/>
                        </a:rPr>
                        <a:t>% no ha comprado en SIMAN últimos tres meses</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45%</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74%</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74%</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65%</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526580574"/>
                  </a:ext>
                </a:extLst>
              </a:tr>
              <a:tr h="252000">
                <a:tc>
                  <a:txBody>
                    <a:bodyPr/>
                    <a:lstStyle/>
                    <a:p>
                      <a:pPr algn="l" fontAlgn="b"/>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52912779"/>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Precios altos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32</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21</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36</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42617192"/>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No encontró lo que buscaba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20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22</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3369317775"/>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Pocas promociones</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a:effectLst/>
                          <a:latin typeface="Calibri" panose="020F0502020204030204" pitchFamily="34" charset="0"/>
                          <a:cs typeface="Calibri" panose="020F0502020204030204" pitchFamily="34" charset="0"/>
                        </a:rPr>
                        <a:t>10</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6198074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le gustó nada</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720854464"/>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No lo necesitaba</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3098580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Por la ubicación</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655653069"/>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Estaba muy lleno</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94498511"/>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tuvo interés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62408019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lo ha visto necesario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50335350"/>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Prefiere otra tienda</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97792142"/>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Falta de tiempo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65131474"/>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No le gustó la mercadería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547369728"/>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Larga distancia desde su casa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96542663"/>
                  </a:ext>
                </a:extLst>
              </a:tr>
            </a:tbl>
          </a:graphicData>
        </a:graphic>
      </p:graphicFrame>
      <p:sp>
        <p:nvSpPr>
          <p:cNvPr id="14" name="CuadroTexto 13">
            <a:extLst>
              <a:ext uri="{FF2B5EF4-FFF2-40B4-BE49-F238E27FC236}">
                <a16:creationId xmlns:a16="http://schemas.microsoft.com/office/drawing/2014/main" id="{400D86E0-7CBB-42A4-8E28-1FB25CA1FE6D}"/>
              </a:ext>
            </a:extLst>
          </p:cNvPr>
          <p:cNvSpPr txBox="1"/>
          <p:nvPr/>
        </p:nvSpPr>
        <p:spPr>
          <a:xfrm>
            <a:off x="2462566" y="928086"/>
            <a:ext cx="7266870" cy="553998"/>
          </a:xfrm>
          <a:prstGeom prst="rect">
            <a:avLst/>
          </a:prstGeom>
          <a:noFill/>
        </p:spPr>
        <p:txBody>
          <a:bodyPr wrap="square" rtlCol="0">
            <a:spAutoFit/>
          </a:bodyPr>
          <a:lstStyle/>
          <a:p>
            <a:pPr algn="ctr"/>
            <a:r>
              <a:rPr lang="es-MX" sz="1600" b="1" dirty="0">
                <a:latin typeface="Calibri" panose="020F0502020204030204" pitchFamily="34" charset="0"/>
                <a:cs typeface="Calibri" panose="020F0502020204030204" pitchFamily="34" charset="0"/>
              </a:rPr>
              <a:t>Razones no ha comprado en Almacenes SIMAN últimos tres meses</a:t>
            </a:r>
            <a:r>
              <a:rPr lang="es-CR" sz="1600" b="1" dirty="0">
                <a:latin typeface="Calibri" panose="020F0502020204030204" pitchFamily="34" charset="0"/>
                <a:cs typeface="Calibri" panose="020F0502020204030204" pitchFamily="34" charset="0"/>
              </a:rPr>
              <a:t> según país</a:t>
            </a:r>
          </a:p>
          <a:p>
            <a:pPr algn="ctr"/>
            <a:r>
              <a:rPr lang="es-CR" sz="1400" dirty="0">
                <a:latin typeface="Calibri" panose="020F0502020204030204" pitchFamily="34" charset="0"/>
                <a:cs typeface="Calibri" panose="020F0502020204030204" pitchFamily="34" charset="0"/>
              </a:rPr>
              <a:t>- Porcentajes - </a:t>
            </a:r>
            <a:endParaRPr lang="es-MX" sz="14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F9D476ED-599F-5C43-81FF-73DACC316F7F}"/>
              </a:ext>
            </a:extLst>
          </p:cNvPr>
          <p:cNvSpPr/>
          <p:nvPr/>
        </p:nvSpPr>
        <p:spPr>
          <a:xfrm>
            <a:off x="2462565" y="2040602"/>
            <a:ext cx="7266870" cy="41913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Rectángulo 6">
            <a:extLst>
              <a:ext uri="{FF2B5EF4-FFF2-40B4-BE49-F238E27FC236}">
                <a16:creationId xmlns:a16="http://schemas.microsoft.com/office/drawing/2014/main" id="{3CC0F9A3-EC81-4C43-964B-5D8C0A7630B9}"/>
              </a:ext>
            </a:extLst>
          </p:cNvPr>
          <p:cNvSpPr/>
          <p:nvPr/>
        </p:nvSpPr>
        <p:spPr>
          <a:xfrm>
            <a:off x="1037230" y="6341570"/>
            <a:ext cx="10365474" cy="246221"/>
          </a:xfrm>
          <a:prstGeom prst="rect">
            <a:avLst/>
          </a:prstGeom>
        </p:spPr>
        <p:txBody>
          <a:bodyPr wrap="square">
            <a:spAutoFit/>
          </a:bodyPr>
          <a:lstStyle/>
          <a:p>
            <a:r>
              <a:rPr lang="es-CR" sz="1000" dirty="0">
                <a:latin typeface="Calibri" panose="020F0502020204030204" pitchFamily="34" charset="0"/>
                <a:ea typeface="Arial" panose="020B0604020202020204" pitchFamily="34" charset="0"/>
                <a:cs typeface="Calibri" panose="020F0502020204030204" pitchFamily="34" charset="0"/>
              </a:rPr>
              <a:t>Pregunta: ¿Por qué razones no ha comprado en almacenes SIMAN?</a:t>
            </a:r>
            <a:endParaRPr lang="es-CR"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073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68387"/>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INCONVENIENTES CON EL SERVICIO DE ALMACENES 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6" name="Gráfico 5">
            <a:extLst>
              <a:ext uri="{FF2B5EF4-FFF2-40B4-BE49-F238E27FC236}">
                <a16:creationId xmlns:a16="http://schemas.microsoft.com/office/drawing/2014/main" id="{BA61D3D1-0F53-460B-A0E0-83E11C9DB262}"/>
              </a:ext>
            </a:extLst>
          </p:cNvPr>
          <p:cNvGraphicFramePr/>
          <p:nvPr/>
        </p:nvGraphicFramePr>
        <p:xfrm>
          <a:off x="3271779" y="2345958"/>
          <a:ext cx="2660072" cy="3038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8EE91B18-8D44-4C0F-A003-7FB3187BF3D2}"/>
              </a:ext>
            </a:extLst>
          </p:cNvPr>
          <p:cNvGraphicFramePr/>
          <p:nvPr/>
        </p:nvGraphicFramePr>
        <p:xfrm>
          <a:off x="582196" y="2347496"/>
          <a:ext cx="2660072" cy="3038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80453D7-7286-45FA-97E5-C2A904B13248}"/>
              </a:ext>
            </a:extLst>
          </p:cNvPr>
          <p:cNvGraphicFramePr/>
          <p:nvPr/>
        </p:nvGraphicFramePr>
        <p:xfrm>
          <a:off x="6096000" y="2322783"/>
          <a:ext cx="2660072" cy="3038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2A6C11C7-FF69-4A43-8EA7-2E0311435015}"/>
              </a:ext>
            </a:extLst>
          </p:cNvPr>
          <p:cNvGraphicFramePr/>
          <p:nvPr/>
        </p:nvGraphicFramePr>
        <p:xfrm>
          <a:off x="8825415" y="2322783"/>
          <a:ext cx="2660072" cy="3038927"/>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12">
            <a:extLst>
              <a:ext uri="{FF2B5EF4-FFF2-40B4-BE49-F238E27FC236}">
                <a16:creationId xmlns:a16="http://schemas.microsoft.com/office/drawing/2014/main" id="{3D09BC1D-9FBA-4C67-BF46-A4EBE8E28D12}"/>
              </a:ext>
            </a:extLst>
          </p:cNvPr>
          <p:cNvSpPr txBox="1"/>
          <p:nvPr/>
        </p:nvSpPr>
        <p:spPr>
          <a:xfrm>
            <a:off x="866633" y="1101822"/>
            <a:ext cx="10112991" cy="492443"/>
          </a:xfrm>
          <a:prstGeom prst="rect">
            <a:avLst/>
          </a:prstGeom>
          <a:noFill/>
        </p:spPr>
        <p:txBody>
          <a:bodyPr wrap="square" rtlCol="0">
            <a:spAutoFit/>
          </a:bodyPr>
          <a:lstStyle/>
          <a:p>
            <a:pPr algn="ctr"/>
            <a:r>
              <a:rPr lang="es-MX" sz="1400" b="1" dirty="0">
                <a:latin typeface="Calibri" panose="020F0502020204030204" pitchFamily="34" charset="0"/>
                <a:cs typeface="Calibri" panose="020F0502020204030204" pitchFamily="34" charset="0"/>
              </a:rPr>
              <a:t>Presentó algún inconveniente con el servicio de Almacenes SIMAN en los últimos tres meses</a:t>
            </a:r>
            <a:r>
              <a:rPr lang="es-CR" sz="1400" b="1" dirty="0">
                <a:latin typeface="Calibri" panose="020F0502020204030204" pitchFamily="34" charset="0"/>
                <a:cs typeface="Calibri" panose="020F0502020204030204" pitchFamily="34" charset="0"/>
              </a:rPr>
              <a:t> según país</a:t>
            </a:r>
          </a:p>
          <a:p>
            <a:pPr algn="ctr"/>
            <a:r>
              <a:rPr lang="es-CR" sz="1200" dirty="0">
                <a:latin typeface="Calibri" panose="020F0502020204030204" pitchFamily="34" charset="0"/>
                <a:cs typeface="Calibri" panose="020F0502020204030204" pitchFamily="34" charset="0"/>
              </a:rPr>
              <a:t>- Porcentajes - </a:t>
            </a:r>
            <a:endParaRPr lang="es-MX" sz="14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B15E9FAE-3804-FA4E-A34E-017B1AF977B1}"/>
              </a:ext>
            </a:extLst>
          </p:cNvPr>
          <p:cNvSpPr/>
          <p:nvPr/>
        </p:nvSpPr>
        <p:spPr>
          <a:xfrm>
            <a:off x="1021308" y="6360825"/>
            <a:ext cx="6096000" cy="246221"/>
          </a:xfrm>
          <a:prstGeom prst="rect">
            <a:avLst/>
          </a:prstGeom>
        </p:spPr>
        <p:txBody>
          <a:bodyPr>
            <a:spAutoFit/>
          </a:bodyPr>
          <a:lstStyle/>
          <a:p>
            <a:r>
              <a:rPr lang="es-CR" sz="1000" dirty="0"/>
              <a:t>Problema: ¿Ha tenido algún problema con el servicio en general de Almacenes Siman en los últimos 3 meses? </a:t>
            </a:r>
          </a:p>
        </p:txBody>
      </p:sp>
    </p:spTree>
    <p:extLst>
      <p:ext uri="{BB962C8B-B14F-4D97-AF65-F5344CB8AC3E}">
        <p14:creationId xmlns:p14="http://schemas.microsoft.com/office/powerpoint/2010/main" val="299487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190038" y="2469083"/>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CREDISIMAN</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82861" y="11163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06</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5B392B9-5C2E-3D48-9083-CA0104D3469A}"/>
              </a:ext>
            </a:extLst>
          </p:cNvPr>
          <p:cNvSpPr txBox="1"/>
          <p:nvPr/>
        </p:nvSpPr>
        <p:spPr>
          <a:xfrm>
            <a:off x="6245780" y="1847406"/>
            <a:ext cx="4763608" cy="2431435"/>
          </a:xfrm>
          <a:prstGeom prst="rect">
            <a:avLst/>
          </a:prstGeom>
          <a:noFill/>
        </p:spPr>
        <p:txBody>
          <a:bodyPr wrap="square" rtlCol="0">
            <a:spAutoFit/>
          </a:bodyPr>
          <a:lstStyle/>
          <a:p>
            <a:pPr algn="just">
              <a:spcBef>
                <a:spcPts val="600"/>
              </a:spcBef>
              <a:spcAft>
                <a:spcPts val="600"/>
              </a:spcAft>
            </a:pPr>
            <a:r>
              <a:rPr lang="es-ES_tradnl" sz="1200" dirty="0">
                <a:solidFill>
                  <a:schemeClr val="bg1"/>
                </a:solidFill>
              </a:rPr>
              <a:t>La tarjeta </a:t>
            </a:r>
            <a:r>
              <a:rPr lang="es-ES_tradnl" sz="1200" cap="small" dirty="0">
                <a:solidFill>
                  <a:schemeClr val="bg1"/>
                </a:solidFill>
              </a:rPr>
              <a:t>Credisiman</a:t>
            </a:r>
            <a:r>
              <a:rPr lang="es-ES_tradnl" sz="1200" dirty="0">
                <a:solidFill>
                  <a:schemeClr val="bg1"/>
                </a:solidFill>
              </a:rPr>
              <a:t> es poco popular entre los clientes del almacén. Guatemala, El Salvador y Costa Rica, mantienen un porcentaje al menos de dos dígitos. Para Nicaragua el porcentaje es el más bajo de la región, con un 7%. </a:t>
            </a:r>
          </a:p>
          <a:p>
            <a:pPr algn="just">
              <a:spcBef>
                <a:spcPts val="600"/>
              </a:spcBef>
              <a:spcAft>
                <a:spcPts val="600"/>
              </a:spcAft>
            </a:pPr>
            <a:r>
              <a:rPr lang="es-ES_tradnl" sz="1200" dirty="0">
                <a:solidFill>
                  <a:schemeClr val="bg1"/>
                </a:solidFill>
              </a:rPr>
              <a:t>El común denominador para no tener este tipo de plástico diferenciado es el “no me la han ofrecido”.  Sin embargo, aunque muchos clientes reconocen la importancia de contar con una tarjeta de este tipo también mencionan no tener dinero destinado para este tipo de productos.</a:t>
            </a:r>
          </a:p>
          <a:p>
            <a:pPr algn="just">
              <a:spcBef>
                <a:spcPts val="600"/>
              </a:spcBef>
              <a:spcAft>
                <a:spcPts val="600"/>
              </a:spcAft>
            </a:pPr>
            <a:r>
              <a:rPr lang="es-ES_tradnl" sz="1200" dirty="0">
                <a:solidFill>
                  <a:schemeClr val="bg1"/>
                </a:solidFill>
              </a:rPr>
              <a:t>Asimismo una parte de los que no poseen la tarjeta es por que no ven en ésta el elemento diferenciador necesario, o no poseen los beneficios tangibles que encuentran en otras. </a:t>
            </a:r>
          </a:p>
        </p:txBody>
      </p:sp>
    </p:spTree>
    <p:extLst>
      <p:ext uri="{BB962C8B-B14F-4D97-AF65-F5344CB8AC3E}">
        <p14:creationId xmlns:p14="http://schemas.microsoft.com/office/powerpoint/2010/main" val="1785698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1E36BD-3C0A-4D7C-8E74-C75FC3FAEF0F}"/>
              </a:ext>
            </a:extLst>
          </p:cNvPr>
          <p:cNvSpPr/>
          <p:nvPr/>
        </p:nvSpPr>
        <p:spPr>
          <a:xfrm>
            <a:off x="5840176" y="2450592"/>
            <a:ext cx="6136412" cy="2834631"/>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TARJETA CREDISIMAN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7" name="Gráfico 6">
            <a:extLst>
              <a:ext uri="{FF2B5EF4-FFF2-40B4-BE49-F238E27FC236}">
                <a16:creationId xmlns:a16="http://schemas.microsoft.com/office/drawing/2014/main" id="{FA1A2D86-F789-8046-A391-B056B7887CF5}"/>
              </a:ext>
            </a:extLst>
          </p:cNvPr>
          <p:cNvGraphicFramePr/>
          <p:nvPr/>
        </p:nvGraphicFramePr>
        <p:xfrm>
          <a:off x="0" y="768096"/>
          <a:ext cx="5324857" cy="545896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de flecha 3">
            <a:extLst>
              <a:ext uri="{FF2B5EF4-FFF2-40B4-BE49-F238E27FC236}">
                <a16:creationId xmlns:a16="http://schemas.microsoft.com/office/drawing/2014/main" id="{166AF9B7-900F-4A46-A8A4-5113505184ED}"/>
              </a:ext>
            </a:extLst>
          </p:cNvPr>
          <p:cNvCxnSpPr>
            <a:cxnSpLocks/>
          </p:cNvCxnSpPr>
          <p:nvPr/>
        </p:nvCxnSpPr>
        <p:spPr>
          <a:xfrm>
            <a:off x="5063319" y="4122521"/>
            <a:ext cx="66191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0BC58C4E-18B8-554E-8FA8-5617A1FFCD17}"/>
              </a:ext>
            </a:extLst>
          </p:cNvPr>
          <p:cNvGraphicFramePr>
            <a:graphicFrameLocks noGrp="1"/>
          </p:cNvGraphicFramePr>
          <p:nvPr>
            <p:extLst>
              <p:ext uri="{D42A27DB-BD31-4B8C-83A1-F6EECF244321}">
                <p14:modId xmlns:p14="http://schemas.microsoft.com/office/powerpoint/2010/main" val="3653611086"/>
              </p:ext>
            </p:extLst>
          </p:nvPr>
        </p:nvGraphicFramePr>
        <p:xfrm>
          <a:off x="5933668" y="2618204"/>
          <a:ext cx="5949428" cy="2265735"/>
        </p:xfrm>
        <a:graphic>
          <a:graphicData uri="http://schemas.openxmlformats.org/drawingml/2006/table">
            <a:tbl>
              <a:tblPr>
                <a:tableStyleId>{5C22544A-7EE6-4342-B048-85BDC9FD1C3A}</a:tableStyleId>
              </a:tblPr>
              <a:tblGrid>
                <a:gridCol w="2455994">
                  <a:extLst>
                    <a:ext uri="{9D8B030D-6E8A-4147-A177-3AD203B41FA5}">
                      <a16:colId xmlns:a16="http://schemas.microsoft.com/office/drawing/2014/main" val="3763620216"/>
                    </a:ext>
                  </a:extLst>
                </a:gridCol>
                <a:gridCol w="828154">
                  <a:extLst>
                    <a:ext uri="{9D8B030D-6E8A-4147-A177-3AD203B41FA5}">
                      <a16:colId xmlns:a16="http://schemas.microsoft.com/office/drawing/2014/main" val="2214646591"/>
                    </a:ext>
                  </a:extLst>
                </a:gridCol>
                <a:gridCol w="867456">
                  <a:extLst>
                    <a:ext uri="{9D8B030D-6E8A-4147-A177-3AD203B41FA5}">
                      <a16:colId xmlns:a16="http://schemas.microsoft.com/office/drawing/2014/main" val="4080023259"/>
                    </a:ext>
                  </a:extLst>
                </a:gridCol>
                <a:gridCol w="755435">
                  <a:extLst>
                    <a:ext uri="{9D8B030D-6E8A-4147-A177-3AD203B41FA5}">
                      <a16:colId xmlns:a16="http://schemas.microsoft.com/office/drawing/2014/main" val="3022431587"/>
                    </a:ext>
                  </a:extLst>
                </a:gridCol>
                <a:gridCol w="1042389">
                  <a:extLst>
                    <a:ext uri="{9D8B030D-6E8A-4147-A177-3AD203B41FA5}">
                      <a16:colId xmlns:a16="http://schemas.microsoft.com/office/drawing/2014/main" val="2582811363"/>
                    </a:ext>
                  </a:extLst>
                </a:gridCol>
              </a:tblGrid>
              <a:tr h="495442">
                <a:tc gridSpan="5">
                  <a:txBody>
                    <a:bodyPr/>
                    <a:lstStyle/>
                    <a:p>
                      <a:pPr algn="ctr" fontAlgn="ctr"/>
                      <a:r>
                        <a:rPr lang="es-CR" sz="1400" b="1" i="0" u="none" strike="noStrike" dirty="0">
                          <a:solidFill>
                            <a:srgbClr val="000000"/>
                          </a:solidFill>
                          <a:effectLst/>
                          <a:latin typeface="Calibri" panose="020F0502020204030204" pitchFamily="34" charset="0"/>
                          <a:cs typeface="Calibri" panose="020F0502020204030204" pitchFamily="34" charset="0"/>
                        </a:rPr>
                        <a:t>Razones por las que no posee tarjeta Cedisiman</a:t>
                      </a:r>
                    </a:p>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-Porcentaje no posee, principales menciones -</a:t>
                      </a:r>
                    </a:p>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965588"/>
                  </a:ext>
                </a:extLst>
              </a:tr>
              <a:tr h="303682">
                <a:tc>
                  <a:txBody>
                    <a:bodyPr/>
                    <a:lstStyle/>
                    <a:p>
                      <a:pPr algn="ctr" fontAlgn="ctr"/>
                      <a:r>
                        <a:rPr lang="es-CR" sz="1200" b="1" u="none" strike="noStrike" dirty="0">
                          <a:effectLst/>
                          <a:latin typeface="Calibri" panose="020F0502020204030204" pitchFamily="34" charset="0"/>
                          <a:cs typeface="Calibri" panose="020F0502020204030204" pitchFamily="34" charset="0"/>
                        </a:rPr>
                        <a:t>Principales razones</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El Salvador</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Guatemala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Nicaragua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Costa Rica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609485"/>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Nunca me la han ofrecido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27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042190"/>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No encuentro beneficios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5</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133049"/>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No tengo trabajo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111225"/>
                  </a:ext>
                </a:extLst>
              </a:tr>
              <a:tr h="343352">
                <a:tc>
                  <a:txBody>
                    <a:bodyPr/>
                    <a:lstStyle/>
                    <a:p>
                      <a:pPr algn="l" fontAlgn="ctr"/>
                      <a:r>
                        <a:rPr lang="es-CR" sz="1200" b="0" i="0" u="none" strike="noStrike" dirty="0">
                          <a:solidFill>
                            <a:srgbClr val="000000"/>
                          </a:solidFill>
                          <a:effectLst/>
                          <a:latin typeface="Calibri" panose="020F0502020204030204" pitchFamily="34" charset="0"/>
                          <a:cs typeface="Calibri" panose="020F0502020204030204" pitchFamily="34" charset="0"/>
                        </a:rPr>
                        <a:t>No encuentro beneficios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189856"/>
                  </a:ext>
                </a:extLst>
              </a:tr>
            </a:tbl>
          </a:graphicData>
        </a:graphic>
      </p:graphicFrame>
      <p:sp>
        <p:nvSpPr>
          <p:cNvPr id="6" name="CuadroTexto 5">
            <a:extLst>
              <a:ext uri="{FF2B5EF4-FFF2-40B4-BE49-F238E27FC236}">
                <a16:creationId xmlns:a16="http://schemas.microsoft.com/office/drawing/2014/main" id="{09B46EF6-92D7-404D-B67E-D2EFD4E00485}"/>
              </a:ext>
            </a:extLst>
          </p:cNvPr>
          <p:cNvSpPr txBox="1"/>
          <p:nvPr/>
        </p:nvSpPr>
        <p:spPr>
          <a:xfrm>
            <a:off x="957299" y="6380606"/>
            <a:ext cx="10540940" cy="246221"/>
          </a:xfrm>
          <a:prstGeom prst="rect">
            <a:avLst/>
          </a:prstGeom>
          <a:noFill/>
        </p:spPr>
        <p:txBody>
          <a:bodyPr wrap="square" rtlCol="0">
            <a:spAutoFit/>
          </a:bodyPr>
          <a:lstStyle/>
          <a:p>
            <a:r>
              <a:rPr lang="es-CR" sz="1000" dirty="0"/>
              <a:t>Pregunta: ¿Posee tarjeta Credisiman?, ¿Por qué no posee la tarjeta Credisiman?  </a:t>
            </a:r>
          </a:p>
        </p:txBody>
      </p:sp>
    </p:spTree>
    <p:extLst>
      <p:ext uri="{BB962C8B-B14F-4D97-AF65-F5344CB8AC3E}">
        <p14:creationId xmlns:p14="http://schemas.microsoft.com/office/powerpoint/2010/main" val="386963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0" y="2495460"/>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Y LA COMPETENCIA</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05</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F9B46155-D5DF-43AF-BCB5-EBBBE0F07BE6}"/>
              </a:ext>
            </a:extLst>
          </p:cNvPr>
          <p:cNvSpPr txBox="1"/>
          <p:nvPr/>
        </p:nvSpPr>
        <p:spPr>
          <a:xfrm>
            <a:off x="6249886" y="1236092"/>
            <a:ext cx="5042291" cy="4016484"/>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No se observan diferencias significativas en la realización de compras en línea en tiendas por departamento en los distintos países. A nivel general, aproximadamente uno de cada diez clientes dicen comprar en línea, incidencia que se incrementa entre clientes de Almacenes Siman.</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cuanto al conocimiento de la página Web de SIMAN, esta es más reconocida por los consultados en El Salvador (65%), duplicando las menciones de Nicaragua (36%) y Guatemala (33%) y siendo casi el triple para Costa Rica (22%). No obstante, el conocimiento, a excepción de Nicaragua (9%), no se muestran diferencias en el uso de la página Web en los demás países.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Almacenes SIMAN es considerado como la mejor tienda por departamentos para la mayoría de los entrevistados en El Salvador (71%), le sigue en esta opinión Nicaragua (58%). Por el contrario, en Guatemala son más los que creen que es igual (63%) y para Costa Rica no existe una tendencia clara, ya que proporciones similares de entrevistados declaran que es mejor o igual.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Almacenes SIMAN goza de un fuerte posicionamiento con respecto a la atención al cliente que brinda.  Esto por sus promociones y calidad de productos. En cuanto a calidad de productos, Guatemala y Nicaragua comparten la misma opinión de los salvadoreños (Mejor), mientras que en Costa Rica se cree que es igual al resto de las tiendas. </a:t>
            </a:r>
            <a:endParaRPr lang="es-CR"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59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6048E18-504B-BC48-B1DC-2A22E3B8F31E}"/>
              </a:ext>
            </a:extLst>
          </p:cNvPr>
          <p:cNvSpPr/>
          <p:nvPr/>
        </p:nvSpPr>
        <p:spPr>
          <a:xfrm>
            <a:off x="4863592" y="1060704"/>
            <a:ext cx="7151624" cy="4736592"/>
          </a:xfrm>
          <a:prstGeom prst="rect">
            <a:avLst/>
          </a:prstGeom>
          <a:solidFill>
            <a:srgbClr val="2D706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Gráfico 2">
            <a:extLst>
              <a:ext uri="{FF2B5EF4-FFF2-40B4-BE49-F238E27FC236}">
                <a16:creationId xmlns:a16="http://schemas.microsoft.com/office/drawing/2014/main" id="{57168945-71F6-544A-A8DC-764B755C54F8}"/>
              </a:ext>
            </a:extLst>
          </p:cNvPr>
          <p:cNvGraphicFramePr/>
          <p:nvPr>
            <p:extLst>
              <p:ext uri="{D42A27DB-BD31-4B8C-83A1-F6EECF244321}">
                <p14:modId xmlns:p14="http://schemas.microsoft.com/office/powerpoint/2010/main" val="1501212496"/>
              </p:ext>
            </p:extLst>
          </p:nvPr>
        </p:nvGraphicFramePr>
        <p:xfrm>
          <a:off x="285496" y="944880"/>
          <a:ext cx="3600704" cy="4736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54CC6990-5ADE-C545-ACAA-DA30EE519C32}"/>
              </a:ext>
            </a:extLst>
          </p:cNvPr>
          <p:cNvGraphicFramePr/>
          <p:nvPr>
            <p:extLst>
              <p:ext uri="{D42A27DB-BD31-4B8C-83A1-F6EECF244321}">
                <p14:modId xmlns:p14="http://schemas.microsoft.com/office/powerpoint/2010/main" val="2793354665"/>
              </p:ext>
            </p:extLst>
          </p:nvPr>
        </p:nvGraphicFramePr>
        <p:xfrm>
          <a:off x="4863592" y="1060704"/>
          <a:ext cx="3600704" cy="4736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62B7C8FA-732E-A04C-961A-93F101519713}"/>
              </a:ext>
            </a:extLst>
          </p:cNvPr>
          <p:cNvGraphicFramePr/>
          <p:nvPr>
            <p:extLst>
              <p:ext uri="{D42A27DB-BD31-4B8C-83A1-F6EECF244321}">
                <p14:modId xmlns:p14="http://schemas.microsoft.com/office/powerpoint/2010/main" val="2782021907"/>
              </p:ext>
            </p:extLst>
          </p:nvPr>
        </p:nvGraphicFramePr>
        <p:xfrm>
          <a:off x="8310880" y="1060704"/>
          <a:ext cx="3600704" cy="4736592"/>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ector recto de flecha 7">
            <a:extLst>
              <a:ext uri="{FF2B5EF4-FFF2-40B4-BE49-F238E27FC236}">
                <a16:creationId xmlns:a16="http://schemas.microsoft.com/office/drawing/2014/main" id="{621C7EB4-157D-5145-922D-12F76BE53729}"/>
              </a:ext>
            </a:extLst>
          </p:cNvPr>
          <p:cNvCxnSpPr/>
          <p:nvPr/>
        </p:nvCxnSpPr>
        <p:spPr>
          <a:xfrm>
            <a:off x="8439404" y="265480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338581D-494A-D249-AE3A-6876F42ED098}"/>
              </a:ext>
            </a:extLst>
          </p:cNvPr>
          <p:cNvCxnSpPr/>
          <p:nvPr/>
        </p:nvCxnSpPr>
        <p:spPr>
          <a:xfrm>
            <a:off x="8464296" y="353872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F7DE647-A86D-5047-825A-CC1CEF352DB6}"/>
              </a:ext>
            </a:extLst>
          </p:cNvPr>
          <p:cNvCxnSpPr/>
          <p:nvPr/>
        </p:nvCxnSpPr>
        <p:spPr>
          <a:xfrm>
            <a:off x="8464296" y="446836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B68A84B-738B-7B47-B2EE-386D2518E5BF}"/>
              </a:ext>
            </a:extLst>
          </p:cNvPr>
          <p:cNvCxnSpPr/>
          <p:nvPr/>
        </p:nvCxnSpPr>
        <p:spPr>
          <a:xfrm>
            <a:off x="8464296" y="5364480"/>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 COMPRAS EN LÍNEA</a:t>
            </a:r>
            <a:endParaRPr lang="es-CR" sz="2400" dirty="0">
              <a:solidFill>
                <a:schemeClr val="bg1"/>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D67B218A-2EFD-1F42-B3FC-876C195FCE0E}"/>
              </a:ext>
            </a:extLst>
          </p:cNvPr>
          <p:cNvSpPr txBox="1"/>
          <p:nvPr/>
        </p:nvSpPr>
        <p:spPr>
          <a:xfrm>
            <a:off x="957299" y="6380606"/>
            <a:ext cx="10827543" cy="246221"/>
          </a:xfrm>
          <a:prstGeom prst="rect">
            <a:avLst/>
          </a:prstGeom>
          <a:noFill/>
        </p:spPr>
        <p:txBody>
          <a:bodyPr wrap="square" rtlCol="0">
            <a:spAutoFit/>
          </a:bodyPr>
          <a:lstStyle/>
          <a:p>
            <a:r>
              <a:rPr lang="es-CR" sz="1000" dirty="0"/>
              <a:t>Pregunta: ¿Ha realizado alguna vez compras en línea en alguna de esas tiendas por departamento?, ¿Conoce usted la tienda en-línea: </a:t>
            </a:r>
            <a:r>
              <a:rPr lang="es-CR" sz="1000" dirty="0">
                <a:hlinkClick r:id="rId5">
                  <a:extLst>
                    <a:ext uri="{A12FA001-AC4F-418D-AE19-62706E023703}">
                      <ahyp:hlinkClr xmlns:ahyp="http://schemas.microsoft.com/office/drawing/2018/hyperlinkcolor" val="tx"/>
                    </a:ext>
                  </a:extLst>
                </a:hlinkClick>
              </a:rPr>
              <a:t>www.siman.com</a:t>
            </a:r>
            <a:r>
              <a:rPr lang="es-CR" sz="1000" dirty="0"/>
              <a:t>?, ¿Ha comprado usted a través de Siman.com?    </a:t>
            </a:r>
          </a:p>
        </p:txBody>
      </p:sp>
    </p:spTree>
    <p:extLst>
      <p:ext uri="{BB962C8B-B14F-4D97-AF65-F5344CB8AC3E}">
        <p14:creationId xmlns:p14="http://schemas.microsoft.com/office/powerpoint/2010/main" val="1629201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Y OTRAS TIENDAS POR DEPARTAMENTO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1" name="Gráfico 10">
            <a:extLst>
              <a:ext uri="{FF2B5EF4-FFF2-40B4-BE49-F238E27FC236}">
                <a16:creationId xmlns:a16="http://schemas.microsoft.com/office/drawing/2014/main" id="{9444F56E-54A1-5F4E-920E-26FC9F99D5CA}"/>
              </a:ext>
            </a:extLst>
          </p:cNvPr>
          <p:cNvGraphicFramePr/>
          <p:nvPr>
            <p:extLst>
              <p:ext uri="{D42A27DB-BD31-4B8C-83A1-F6EECF244321}">
                <p14:modId xmlns:p14="http://schemas.microsoft.com/office/powerpoint/2010/main" val="1517750186"/>
              </p:ext>
            </p:extLst>
          </p:nvPr>
        </p:nvGraphicFramePr>
        <p:xfrm>
          <a:off x="822961" y="831273"/>
          <a:ext cx="10519294" cy="5307060"/>
        </p:xfrm>
        <a:graphic>
          <a:graphicData uri="http://schemas.openxmlformats.org/drawingml/2006/chart">
            <c:chart xmlns:c="http://schemas.openxmlformats.org/drawingml/2006/chart" xmlns:r="http://schemas.openxmlformats.org/officeDocument/2006/relationships" r:id="rId2"/>
          </a:graphicData>
        </a:graphic>
      </p:graphicFrame>
      <p:sp>
        <p:nvSpPr>
          <p:cNvPr id="2" name="Forma libre 1">
            <a:extLst>
              <a:ext uri="{FF2B5EF4-FFF2-40B4-BE49-F238E27FC236}">
                <a16:creationId xmlns:a16="http://schemas.microsoft.com/office/drawing/2014/main" id="{FFFFFE7F-5317-6546-BC50-1BE393230EA6}"/>
              </a:ext>
            </a:extLst>
          </p:cNvPr>
          <p:cNvSpPr/>
          <p:nvPr/>
        </p:nvSpPr>
        <p:spPr>
          <a:xfrm>
            <a:off x="4451974" y="2593717"/>
            <a:ext cx="1024128" cy="2788922"/>
          </a:xfrm>
          <a:custGeom>
            <a:avLst/>
            <a:gdLst>
              <a:gd name="connsiteX0" fmla="*/ 0 w 1024128"/>
              <a:gd name="connsiteY0" fmla="*/ 2788922 h 2788922"/>
              <a:gd name="connsiteX1" fmla="*/ 484632 w 1024128"/>
              <a:gd name="connsiteY1" fmla="*/ 2 h 2788922"/>
              <a:gd name="connsiteX2" fmla="*/ 1024128 w 1024128"/>
              <a:gd name="connsiteY2" fmla="*/ 2770634 h 2788922"/>
              <a:gd name="connsiteX3" fmla="*/ 1024128 w 1024128"/>
              <a:gd name="connsiteY3" fmla="*/ 2770634 h 2788922"/>
            </a:gdLst>
            <a:ahLst/>
            <a:cxnLst>
              <a:cxn ang="0">
                <a:pos x="connsiteX0" y="connsiteY0"/>
              </a:cxn>
              <a:cxn ang="0">
                <a:pos x="connsiteX1" y="connsiteY1"/>
              </a:cxn>
              <a:cxn ang="0">
                <a:pos x="connsiteX2" y="connsiteY2"/>
              </a:cxn>
              <a:cxn ang="0">
                <a:pos x="connsiteX3" y="connsiteY3"/>
              </a:cxn>
            </a:cxnLst>
            <a:rect l="l" t="t" r="r" b="b"/>
            <a:pathLst>
              <a:path w="1024128" h="2788922">
                <a:moveTo>
                  <a:pt x="0" y="2788922"/>
                </a:moveTo>
                <a:cubicBezTo>
                  <a:pt x="156972" y="1395986"/>
                  <a:pt x="313944" y="3050"/>
                  <a:pt x="484632" y="2"/>
                </a:cubicBezTo>
                <a:cubicBezTo>
                  <a:pt x="655320" y="-3046"/>
                  <a:pt x="1024128" y="2770634"/>
                  <a:pt x="1024128" y="2770634"/>
                </a:cubicBezTo>
                <a:lnTo>
                  <a:pt x="1024128" y="2770634"/>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Forma libre 6">
            <a:extLst>
              <a:ext uri="{FF2B5EF4-FFF2-40B4-BE49-F238E27FC236}">
                <a16:creationId xmlns:a16="http://schemas.microsoft.com/office/drawing/2014/main" id="{E2817A9F-AA76-384F-A6AF-E1029988DFFE}"/>
              </a:ext>
            </a:extLst>
          </p:cNvPr>
          <p:cNvSpPr/>
          <p:nvPr/>
        </p:nvSpPr>
        <p:spPr>
          <a:xfrm>
            <a:off x="1835154" y="2245638"/>
            <a:ext cx="1192735" cy="3185898"/>
          </a:xfrm>
          <a:custGeom>
            <a:avLst/>
            <a:gdLst>
              <a:gd name="connsiteX0" fmla="*/ 31447 w 1192735"/>
              <a:gd name="connsiteY0" fmla="*/ 3185898 h 3185898"/>
              <a:gd name="connsiteX1" fmla="*/ 68023 w 1192735"/>
              <a:gd name="connsiteY1" fmla="*/ 12930 h 3185898"/>
              <a:gd name="connsiteX2" fmla="*/ 634951 w 1192735"/>
              <a:gd name="connsiteY2" fmla="*/ 2106906 h 3185898"/>
              <a:gd name="connsiteX3" fmla="*/ 1192735 w 1192735"/>
              <a:gd name="connsiteY3" fmla="*/ 3176754 h 3185898"/>
            </a:gdLst>
            <a:ahLst/>
            <a:cxnLst>
              <a:cxn ang="0">
                <a:pos x="connsiteX0" y="connsiteY0"/>
              </a:cxn>
              <a:cxn ang="0">
                <a:pos x="connsiteX1" y="connsiteY1"/>
              </a:cxn>
              <a:cxn ang="0">
                <a:pos x="connsiteX2" y="connsiteY2"/>
              </a:cxn>
              <a:cxn ang="0">
                <a:pos x="connsiteX3" y="connsiteY3"/>
              </a:cxn>
            </a:cxnLst>
            <a:rect l="l" t="t" r="r" b="b"/>
            <a:pathLst>
              <a:path w="1192735" h="3185898">
                <a:moveTo>
                  <a:pt x="31447" y="3185898"/>
                </a:moveTo>
                <a:cubicBezTo>
                  <a:pt x="-557" y="1689330"/>
                  <a:pt x="-32561" y="192762"/>
                  <a:pt x="68023" y="12930"/>
                </a:cubicBezTo>
                <a:cubicBezTo>
                  <a:pt x="168607" y="-166902"/>
                  <a:pt x="447499" y="1579602"/>
                  <a:pt x="634951" y="2106906"/>
                </a:cubicBezTo>
                <a:cubicBezTo>
                  <a:pt x="822403" y="2634210"/>
                  <a:pt x="1007569" y="2905482"/>
                  <a:pt x="1192735" y="3176754"/>
                </a:cubicBez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Forma libre 11">
            <a:extLst>
              <a:ext uri="{FF2B5EF4-FFF2-40B4-BE49-F238E27FC236}">
                <a16:creationId xmlns:a16="http://schemas.microsoft.com/office/drawing/2014/main" id="{EDB752A2-2A81-6C40-80B6-88CDA826C4CE}"/>
              </a:ext>
            </a:extLst>
          </p:cNvPr>
          <p:cNvSpPr/>
          <p:nvPr/>
        </p:nvSpPr>
        <p:spPr>
          <a:xfrm>
            <a:off x="9409176" y="3227832"/>
            <a:ext cx="1115568" cy="2203704"/>
          </a:xfrm>
          <a:custGeom>
            <a:avLst/>
            <a:gdLst>
              <a:gd name="connsiteX0" fmla="*/ 0 w 1243584"/>
              <a:gd name="connsiteY0" fmla="*/ 2400262 h 2418550"/>
              <a:gd name="connsiteX1" fmla="*/ 164592 w 1243584"/>
              <a:gd name="connsiteY1" fmla="*/ 233134 h 2418550"/>
              <a:gd name="connsiteX2" fmla="*/ 722376 w 1243584"/>
              <a:gd name="connsiteY2" fmla="*/ 306286 h 2418550"/>
              <a:gd name="connsiteX3" fmla="*/ 1243584 w 1243584"/>
              <a:gd name="connsiteY3" fmla="*/ 2418550 h 2418550"/>
            </a:gdLst>
            <a:ahLst/>
            <a:cxnLst>
              <a:cxn ang="0">
                <a:pos x="connsiteX0" y="connsiteY0"/>
              </a:cxn>
              <a:cxn ang="0">
                <a:pos x="connsiteX1" y="connsiteY1"/>
              </a:cxn>
              <a:cxn ang="0">
                <a:pos x="connsiteX2" y="connsiteY2"/>
              </a:cxn>
              <a:cxn ang="0">
                <a:pos x="connsiteX3" y="connsiteY3"/>
              </a:cxn>
            </a:cxnLst>
            <a:rect l="l" t="t" r="r" b="b"/>
            <a:pathLst>
              <a:path w="1243584" h="2418550">
                <a:moveTo>
                  <a:pt x="0" y="2400262"/>
                </a:moveTo>
                <a:cubicBezTo>
                  <a:pt x="22098" y="1491196"/>
                  <a:pt x="44196" y="582130"/>
                  <a:pt x="164592" y="233134"/>
                </a:cubicBezTo>
                <a:cubicBezTo>
                  <a:pt x="284988" y="-115862"/>
                  <a:pt x="542544" y="-57950"/>
                  <a:pt x="722376" y="306286"/>
                </a:cubicBezTo>
                <a:cubicBezTo>
                  <a:pt x="902208" y="670522"/>
                  <a:pt x="1072896" y="1544536"/>
                  <a:pt x="1243584" y="2418550"/>
                </a:cubicBez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7AFBE0FC-7C53-694F-AA7C-8B9C9AA32CF5}"/>
              </a:ext>
            </a:extLst>
          </p:cNvPr>
          <p:cNvSpPr txBox="1"/>
          <p:nvPr/>
        </p:nvSpPr>
        <p:spPr>
          <a:xfrm>
            <a:off x="2971800" y="1500759"/>
            <a:ext cx="1207008" cy="307777"/>
          </a:xfrm>
          <a:prstGeom prst="rect">
            <a:avLst/>
          </a:prstGeom>
          <a:noFill/>
        </p:spPr>
        <p:txBody>
          <a:bodyPr wrap="square" rtlCol="0">
            <a:spAutoFit/>
          </a:bodyPr>
          <a:lstStyle/>
          <a:p>
            <a:pPr algn="ctr"/>
            <a:r>
              <a:rPr lang="es-CR" sz="1400" dirty="0"/>
              <a:t>Evaluación</a:t>
            </a:r>
          </a:p>
        </p:txBody>
      </p:sp>
      <p:sp>
        <p:nvSpPr>
          <p:cNvPr id="8" name="CuadroTexto 7">
            <a:extLst>
              <a:ext uri="{FF2B5EF4-FFF2-40B4-BE49-F238E27FC236}">
                <a16:creationId xmlns:a16="http://schemas.microsoft.com/office/drawing/2014/main" id="{DAE2CAB9-187A-7448-A316-487C31D52BC0}"/>
              </a:ext>
            </a:extLst>
          </p:cNvPr>
          <p:cNvSpPr txBox="1"/>
          <p:nvPr/>
        </p:nvSpPr>
        <p:spPr>
          <a:xfrm>
            <a:off x="975814" y="6377765"/>
            <a:ext cx="10713493" cy="246221"/>
          </a:xfrm>
          <a:prstGeom prst="rect">
            <a:avLst/>
          </a:prstGeom>
          <a:noFill/>
        </p:spPr>
        <p:txBody>
          <a:bodyPr wrap="square" rtlCol="0">
            <a:spAutoFit/>
          </a:bodyPr>
          <a:lstStyle/>
          <a:p>
            <a:r>
              <a:rPr lang="es-CR" sz="1000" dirty="0"/>
              <a:t>Pregunta: ¿En comparación con otras tiendas por departamento, usted considera que Almacenes Siman esta …?  </a:t>
            </a:r>
          </a:p>
        </p:txBody>
      </p:sp>
    </p:spTree>
    <p:extLst>
      <p:ext uri="{BB962C8B-B14F-4D97-AF65-F5344CB8AC3E}">
        <p14:creationId xmlns:p14="http://schemas.microsoft.com/office/powerpoint/2010/main" val="312968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C75F53-BDD8-42FA-9C50-EFA649BCA195}"/>
              </a:ext>
            </a:extLst>
          </p:cNvPr>
          <p:cNvSpPr txBox="1"/>
          <p:nvPr/>
        </p:nvSpPr>
        <p:spPr>
          <a:xfrm>
            <a:off x="244323" y="104342"/>
            <a:ext cx="9718211" cy="424732"/>
          </a:xfrm>
          <a:prstGeom prst="rect">
            <a:avLst/>
          </a:prstGeom>
          <a:noFill/>
        </p:spPr>
        <p:txBody>
          <a:bodyPr wrap="square" rtlCol="0">
            <a:spAutoFit/>
          </a:bodyPr>
          <a:lstStyle/>
          <a:p>
            <a:pPr defTabSz="914377">
              <a:lnSpc>
                <a:spcPct val="90000"/>
              </a:lnSpc>
              <a:spcBef>
                <a:spcPct val="0"/>
              </a:spcBef>
            </a:pPr>
            <a:r>
              <a:rPr lang="es-CR" sz="2400" b="1" dirty="0">
                <a:solidFill>
                  <a:schemeClr val="bg1"/>
                </a:solidFill>
                <a:effectLst>
                  <a:outerShdw blurRad="38100" dist="38100" dir="2700000" algn="tl">
                    <a:srgbClr val="000000">
                      <a:alpha val="43137"/>
                    </a:srgbClr>
                  </a:outerShdw>
                </a:effectLst>
                <a:latin typeface="Lato" panose="020F0502020204030203" pitchFamily="34" charset="0"/>
                <a:ea typeface="+mj-ea"/>
                <a:cs typeface="+mj-cs"/>
              </a:rPr>
              <a:t>CARACTERISTICAS SOCIODEMOGRÁFICAS</a:t>
            </a:r>
          </a:p>
        </p:txBody>
      </p:sp>
      <p:graphicFrame>
        <p:nvGraphicFramePr>
          <p:cNvPr id="3" name="Tabla 2">
            <a:extLst>
              <a:ext uri="{FF2B5EF4-FFF2-40B4-BE49-F238E27FC236}">
                <a16:creationId xmlns:a16="http://schemas.microsoft.com/office/drawing/2014/main" id="{D1C93060-6499-3E4F-A85A-D8917B1981A8}"/>
              </a:ext>
            </a:extLst>
          </p:cNvPr>
          <p:cNvGraphicFramePr>
            <a:graphicFrameLocks noGrp="1"/>
          </p:cNvGraphicFramePr>
          <p:nvPr>
            <p:extLst>
              <p:ext uri="{D42A27DB-BD31-4B8C-83A1-F6EECF244321}">
                <p14:modId xmlns:p14="http://schemas.microsoft.com/office/powerpoint/2010/main" val="3163460090"/>
              </p:ext>
            </p:extLst>
          </p:nvPr>
        </p:nvGraphicFramePr>
        <p:xfrm>
          <a:off x="2180302" y="884903"/>
          <a:ext cx="8067369" cy="4313905"/>
        </p:xfrm>
        <a:graphic>
          <a:graphicData uri="http://schemas.openxmlformats.org/drawingml/2006/table">
            <a:tbl>
              <a:tblPr>
                <a:tableStyleId>{5C22544A-7EE6-4342-B048-85BDC9FD1C3A}</a:tableStyleId>
              </a:tblPr>
              <a:tblGrid>
                <a:gridCol w="1512817">
                  <a:extLst>
                    <a:ext uri="{9D8B030D-6E8A-4147-A177-3AD203B41FA5}">
                      <a16:colId xmlns:a16="http://schemas.microsoft.com/office/drawing/2014/main" val="1487910017"/>
                    </a:ext>
                  </a:extLst>
                </a:gridCol>
                <a:gridCol w="1638638">
                  <a:extLst>
                    <a:ext uri="{9D8B030D-6E8A-4147-A177-3AD203B41FA5}">
                      <a16:colId xmlns:a16="http://schemas.microsoft.com/office/drawing/2014/main" val="303780110"/>
                    </a:ext>
                  </a:extLst>
                </a:gridCol>
                <a:gridCol w="1638638">
                  <a:extLst>
                    <a:ext uri="{9D8B030D-6E8A-4147-A177-3AD203B41FA5}">
                      <a16:colId xmlns:a16="http://schemas.microsoft.com/office/drawing/2014/main" val="1079203126"/>
                    </a:ext>
                  </a:extLst>
                </a:gridCol>
                <a:gridCol w="1638638">
                  <a:extLst>
                    <a:ext uri="{9D8B030D-6E8A-4147-A177-3AD203B41FA5}">
                      <a16:colId xmlns:a16="http://schemas.microsoft.com/office/drawing/2014/main" val="1107127669"/>
                    </a:ext>
                  </a:extLst>
                </a:gridCol>
                <a:gridCol w="1638638">
                  <a:extLst>
                    <a:ext uri="{9D8B030D-6E8A-4147-A177-3AD203B41FA5}">
                      <a16:colId xmlns:a16="http://schemas.microsoft.com/office/drawing/2014/main" val="2615197212"/>
                    </a:ext>
                  </a:extLst>
                </a:gridCol>
              </a:tblGrid>
              <a:tr h="725325">
                <a:tc gridSpan="5">
                  <a:txBody>
                    <a:bodyPr/>
                    <a:lstStyle/>
                    <a:p>
                      <a:pPr algn="ctr" fontAlgn="b"/>
                      <a:r>
                        <a:rPr lang="es-CR" sz="1400" b="1" i="0" u="none" strike="noStrike" dirty="0">
                          <a:solidFill>
                            <a:schemeClr val="bg1"/>
                          </a:solidFill>
                          <a:effectLst/>
                          <a:latin typeface="Calibri" panose="020F0502020204030204" pitchFamily="34" charset="0"/>
                        </a:rPr>
                        <a:t>Aspectos sociodemográficos de la muestra (a)</a:t>
                      </a:r>
                    </a:p>
                    <a:p>
                      <a:pPr algn="ctr" fontAlgn="b"/>
                      <a:r>
                        <a:rPr lang="es-CR" sz="1200" b="0" i="0" u="none" strike="noStrike" dirty="0">
                          <a:solidFill>
                            <a:schemeClr val="bg1"/>
                          </a:solidFill>
                          <a:effectLst/>
                          <a:latin typeface="Calibri" panose="020F0502020204030204" pitchFamily="34" charset="0"/>
                        </a:rPr>
                        <a:t>-Porcentaje-</a:t>
                      </a:r>
                    </a:p>
                    <a:p>
                      <a:pPr algn="ctr" fontAlgn="b"/>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769591"/>
                  </a:ext>
                </a:extLst>
              </a:tr>
              <a:tr h="338216">
                <a:tc>
                  <a:txBody>
                    <a:bodyPr/>
                    <a:lstStyle/>
                    <a:p>
                      <a:pPr algn="ctr" fontAlgn="b"/>
                      <a:r>
                        <a:rPr lang="es-CR" sz="1200" u="none" strike="noStrike" dirty="0">
                          <a:solidFill>
                            <a:schemeClr val="bg1"/>
                          </a:solidFill>
                          <a:effectLst/>
                        </a:rPr>
                        <a:t>Atributos</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Guatemala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El Salvador</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Nicaragua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Costa Rica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571051"/>
                  </a:ext>
                </a:extLst>
              </a:tr>
              <a:tr h="250028">
                <a:tc>
                  <a:txBody>
                    <a:bodyPr/>
                    <a:lstStyle/>
                    <a:p>
                      <a:pPr algn="ctr" fontAlgn="b"/>
                      <a:r>
                        <a:rPr lang="es-CR" sz="1200" b="1" i="1" u="sng" strike="noStrike" dirty="0">
                          <a:solidFill>
                            <a:schemeClr val="bg1">
                              <a:lumMod val="95000"/>
                            </a:schemeClr>
                          </a:solidFill>
                          <a:effectLst/>
                        </a:rPr>
                        <a:t>Sexo</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3912067"/>
                  </a:ext>
                </a:extLst>
              </a:tr>
              <a:tr h="250028">
                <a:tc>
                  <a:txBody>
                    <a:bodyPr/>
                    <a:lstStyle/>
                    <a:p>
                      <a:pPr algn="ctr" fontAlgn="b"/>
                      <a:r>
                        <a:rPr lang="es-CR" sz="1200" u="none" strike="noStrike" dirty="0">
                          <a:solidFill>
                            <a:schemeClr val="bg1"/>
                          </a:solidFill>
                          <a:effectLst/>
                        </a:rPr>
                        <a:t>Hombre</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31</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49</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38250"/>
                  </a:ext>
                </a:extLst>
              </a:tr>
              <a:tr h="250028">
                <a:tc>
                  <a:txBody>
                    <a:bodyPr/>
                    <a:lstStyle/>
                    <a:p>
                      <a:pPr algn="ctr" fontAlgn="b"/>
                      <a:r>
                        <a:rPr lang="es-CR" sz="1200" u="none" strike="noStrike" dirty="0">
                          <a:solidFill>
                            <a:schemeClr val="bg1"/>
                          </a:solidFill>
                          <a:effectLst/>
                        </a:rPr>
                        <a:t>Mujer</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69</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34</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34</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22791"/>
                  </a:ext>
                </a:extLst>
              </a:tr>
              <a:tr h="250028">
                <a:tc>
                  <a:txBody>
                    <a:bodyPr/>
                    <a:lstStyle/>
                    <a:p>
                      <a:pPr algn="ctr" fontAlgn="b"/>
                      <a:r>
                        <a:rPr lang="es-CR" sz="1200" b="1" i="1" u="sng" strike="noStrike" dirty="0">
                          <a:solidFill>
                            <a:schemeClr val="bg1">
                              <a:lumMod val="95000"/>
                            </a:schemeClr>
                          </a:solidFill>
                          <a:effectLst/>
                        </a:rPr>
                        <a:t>Edad</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0031001"/>
                  </a:ext>
                </a:extLst>
              </a:tr>
              <a:tr h="250028">
                <a:tc>
                  <a:txBody>
                    <a:bodyPr/>
                    <a:lstStyle/>
                    <a:p>
                      <a:pPr algn="ctr" fontAlgn="b"/>
                      <a:r>
                        <a:rPr lang="es-CR" sz="1200" u="none" strike="noStrike">
                          <a:solidFill>
                            <a:schemeClr val="bg1"/>
                          </a:solidFill>
                          <a:effectLst/>
                        </a:rPr>
                        <a:t>18-24</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33</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44</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8493618"/>
                  </a:ext>
                </a:extLst>
              </a:tr>
              <a:tr h="250028">
                <a:tc>
                  <a:txBody>
                    <a:bodyPr/>
                    <a:lstStyle/>
                    <a:p>
                      <a:pPr algn="ctr" fontAlgn="b"/>
                      <a:r>
                        <a:rPr lang="es-CR" sz="1200" u="none" strike="noStrike">
                          <a:solidFill>
                            <a:schemeClr val="bg1"/>
                          </a:solidFill>
                          <a:effectLst/>
                        </a:rPr>
                        <a:t>25-39</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41</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39</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43</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2845430"/>
                  </a:ext>
                </a:extLst>
              </a:tr>
              <a:tr h="250028">
                <a:tc>
                  <a:txBody>
                    <a:bodyPr/>
                    <a:lstStyle/>
                    <a:p>
                      <a:pPr algn="ctr" fontAlgn="b"/>
                      <a:r>
                        <a:rPr lang="es-CR" sz="1200" u="none" strike="noStrike">
                          <a:solidFill>
                            <a:schemeClr val="bg1"/>
                          </a:solidFill>
                          <a:effectLst/>
                        </a:rPr>
                        <a:t>40+</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27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17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20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22</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0381262"/>
                  </a:ext>
                </a:extLst>
              </a:tr>
              <a:tr h="250028">
                <a:tc>
                  <a:txBody>
                    <a:bodyPr/>
                    <a:lstStyle/>
                    <a:p>
                      <a:pPr algn="ctr" fontAlgn="b"/>
                      <a:r>
                        <a:rPr lang="es-CR" sz="1200" b="1" i="1" u="sng" strike="noStrike" dirty="0">
                          <a:solidFill>
                            <a:schemeClr val="bg1">
                              <a:lumMod val="95000"/>
                            </a:schemeClr>
                          </a:solidFill>
                          <a:effectLst/>
                        </a:rPr>
                        <a:t>NSE</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0696118"/>
                  </a:ext>
                </a:extLst>
              </a:tr>
              <a:tr h="250028">
                <a:tc>
                  <a:txBody>
                    <a:bodyPr/>
                    <a:lstStyle/>
                    <a:p>
                      <a:pPr algn="ctr" fontAlgn="b"/>
                      <a:r>
                        <a:rPr lang="es-CR" sz="1200" u="none" strike="noStrike">
                          <a:solidFill>
                            <a:schemeClr val="bg1"/>
                          </a:solidFill>
                          <a:effectLst/>
                        </a:rPr>
                        <a:t>A</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1621659"/>
                  </a:ext>
                </a:extLst>
              </a:tr>
              <a:tr h="250028">
                <a:tc>
                  <a:txBody>
                    <a:bodyPr/>
                    <a:lstStyle/>
                    <a:p>
                      <a:pPr algn="ctr" fontAlgn="b"/>
                      <a:r>
                        <a:rPr lang="es-CR" sz="1200" u="none" strike="noStrike">
                          <a:solidFill>
                            <a:schemeClr val="bg1"/>
                          </a:solidFill>
                          <a:effectLst/>
                        </a:rPr>
                        <a:t>B</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910421"/>
                  </a:ext>
                </a:extLst>
              </a:tr>
              <a:tr h="250028">
                <a:tc>
                  <a:txBody>
                    <a:bodyPr/>
                    <a:lstStyle/>
                    <a:p>
                      <a:pPr algn="ctr" fontAlgn="b"/>
                      <a:r>
                        <a:rPr lang="es-CR" sz="1200" u="none" strike="noStrike">
                          <a:solidFill>
                            <a:schemeClr val="bg1"/>
                          </a:solidFill>
                          <a:effectLst/>
                        </a:rPr>
                        <a:t>C</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57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53</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691965"/>
                  </a:ext>
                </a:extLst>
              </a:tr>
              <a:tr h="250028">
                <a:tc>
                  <a:txBody>
                    <a:bodyPr/>
                    <a:lstStyle/>
                    <a:p>
                      <a:pPr algn="ctr" fontAlgn="b"/>
                      <a:r>
                        <a:rPr lang="es-CR" sz="1200" u="none" strike="noStrike" dirty="0">
                          <a:solidFill>
                            <a:schemeClr val="bg1"/>
                          </a:solidFill>
                          <a:effectLst/>
                        </a:rPr>
                        <a:t>C+</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288878"/>
                  </a:ext>
                </a:extLst>
              </a:tr>
              <a:tr h="250028">
                <a:tc>
                  <a:txBody>
                    <a:bodyPr/>
                    <a:lstStyle/>
                    <a:p>
                      <a:pPr algn="ctr" fontAlgn="b"/>
                      <a:r>
                        <a:rPr lang="es-CR" sz="1200" b="1" i="1" u="none" strike="noStrike" dirty="0">
                          <a:solidFill>
                            <a:schemeClr val="bg1">
                              <a:lumMod val="50000"/>
                            </a:schemeClr>
                          </a:solidFill>
                          <a:effectLst/>
                          <a:latin typeface="Calibri" panose="020F0502020204030204" pitchFamily="34" charset="0"/>
                        </a:rPr>
                        <a:t>n (b)</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432</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625</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217</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214</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807498"/>
                  </a:ext>
                </a:extLst>
              </a:tr>
            </a:tbl>
          </a:graphicData>
        </a:graphic>
      </p:graphicFrame>
      <p:sp>
        <p:nvSpPr>
          <p:cNvPr id="4" name="CuadroTexto 3">
            <a:extLst>
              <a:ext uri="{FF2B5EF4-FFF2-40B4-BE49-F238E27FC236}">
                <a16:creationId xmlns:a16="http://schemas.microsoft.com/office/drawing/2014/main" id="{C9E1DFCD-DEFB-B94D-85A1-4BA493F83ED0}"/>
              </a:ext>
            </a:extLst>
          </p:cNvPr>
          <p:cNvSpPr txBox="1"/>
          <p:nvPr/>
        </p:nvSpPr>
        <p:spPr>
          <a:xfrm>
            <a:off x="457200" y="5877233"/>
            <a:ext cx="7396316" cy="400110"/>
          </a:xfrm>
          <a:prstGeom prst="rect">
            <a:avLst/>
          </a:prstGeom>
          <a:noFill/>
        </p:spPr>
        <p:txBody>
          <a:bodyPr wrap="square" rtlCol="0">
            <a:spAutoFit/>
          </a:bodyPr>
          <a:lstStyle/>
          <a:p>
            <a:pPr marL="228600" indent="-228600">
              <a:buAutoNum type="alphaLcParenBoth"/>
            </a:pPr>
            <a:r>
              <a:rPr lang="es-ES_tradnl" sz="1000" dirty="0">
                <a:solidFill>
                  <a:schemeClr val="bg1"/>
                </a:solidFill>
              </a:rPr>
              <a:t>Características sociodemográficas de la muestra resultante, no controlada. </a:t>
            </a:r>
          </a:p>
          <a:p>
            <a:pPr marL="228600" indent="-228600">
              <a:buAutoNum type="alphaLcParenBoth"/>
            </a:pPr>
            <a:r>
              <a:rPr lang="es-ES_tradnl" sz="1000" dirty="0">
                <a:solidFill>
                  <a:schemeClr val="bg1"/>
                </a:solidFill>
              </a:rPr>
              <a:t> Muestra para efectos del presente informe gráfico, caso contrario se indica. </a:t>
            </a:r>
          </a:p>
        </p:txBody>
      </p:sp>
    </p:spTree>
    <p:extLst>
      <p:ext uri="{BB962C8B-B14F-4D97-AF65-F5344CB8AC3E}">
        <p14:creationId xmlns:p14="http://schemas.microsoft.com/office/powerpoint/2010/main" val="125944564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EVALUACIÓN EN RETROSPECTIVA</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8" name="Gráfico 7">
            <a:extLst>
              <a:ext uri="{FF2B5EF4-FFF2-40B4-BE49-F238E27FC236}">
                <a16:creationId xmlns:a16="http://schemas.microsoft.com/office/drawing/2014/main" id="{5C726B6C-4D10-8E44-A80D-1D7FC04F42B3}"/>
              </a:ext>
            </a:extLst>
          </p:cNvPr>
          <p:cNvGraphicFramePr/>
          <p:nvPr>
            <p:extLst>
              <p:ext uri="{D42A27DB-BD31-4B8C-83A1-F6EECF244321}">
                <p14:modId xmlns:p14="http://schemas.microsoft.com/office/powerpoint/2010/main" val="3262045274"/>
              </p:ext>
            </p:extLst>
          </p:nvPr>
        </p:nvGraphicFramePr>
        <p:xfrm>
          <a:off x="3099816" y="978406"/>
          <a:ext cx="9070848" cy="1591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a:extLst>
              <a:ext uri="{FF2B5EF4-FFF2-40B4-BE49-F238E27FC236}">
                <a16:creationId xmlns:a16="http://schemas.microsoft.com/office/drawing/2014/main" id="{93978AE0-F5F1-B649-AE1D-A8CD270451F8}"/>
              </a:ext>
            </a:extLst>
          </p:cNvPr>
          <p:cNvGraphicFramePr/>
          <p:nvPr>
            <p:extLst>
              <p:ext uri="{D42A27DB-BD31-4B8C-83A1-F6EECF244321}">
                <p14:modId xmlns:p14="http://schemas.microsoft.com/office/powerpoint/2010/main" val="2587165658"/>
              </p:ext>
            </p:extLst>
          </p:nvPr>
        </p:nvGraphicFramePr>
        <p:xfrm>
          <a:off x="3099816" y="2694430"/>
          <a:ext cx="9070848" cy="1591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a:extLst>
              <a:ext uri="{FF2B5EF4-FFF2-40B4-BE49-F238E27FC236}">
                <a16:creationId xmlns:a16="http://schemas.microsoft.com/office/drawing/2014/main" id="{3FD060BF-BBD8-D046-89E6-8FF7B70A26C0}"/>
              </a:ext>
            </a:extLst>
          </p:cNvPr>
          <p:cNvGraphicFramePr/>
          <p:nvPr>
            <p:extLst>
              <p:ext uri="{D42A27DB-BD31-4B8C-83A1-F6EECF244321}">
                <p14:modId xmlns:p14="http://schemas.microsoft.com/office/powerpoint/2010/main" val="1408745641"/>
              </p:ext>
            </p:extLst>
          </p:nvPr>
        </p:nvGraphicFramePr>
        <p:xfrm>
          <a:off x="3099816" y="4495798"/>
          <a:ext cx="9070848" cy="1591058"/>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82A958C5-D3D7-9242-AD7C-95D27FA8B32B}"/>
              </a:ext>
            </a:extLst>
          </p:cNvPr>
          <p:cNvSpPr txBox="1"/>
          <p:nvPr/>
        </p:nvSpPr>
        <p:spPr>
          <a:xfrm>
            <a:off x="301752" y="2560937"/>
            <a:ext cx="2591882" cy="923330"/>
          </a:xfrm>
          <a:prstGeom prst="rect">
            <a:avLst/>
          </a:prstGeom>
          <a:noFill/>
        </p:spPr>
        <p:txBody>
          <a:bodyPr wrap="square" rtlCol="0">
            <a:spAutoFit/>
          </a:bodyPr>
          <a:lstStyle/>
          <a:p>
            <a:pPr algn="ctr"/>
            <a:r>
              <a:rPr lang="es-CR" sz="1400" b="1" dirty="0"/>
              <a:t>SIMAN </a:t>
            </a:r>
            <a:br>
              <a:rPr lang="es-CR" sz="1400" b="1" dirty="0"/>
            </a:br>
            <a:r>
              <a:rPr lang="es-CR" sz="1400" b="1" dirty="0"/>
              <a:t>Evaluación de aspectos en retrospectiva </a:t>
            </a:r>
          </a:p>
          <a:p>
            <a:pPr algn="ctr"/>
            <a:r>
              <a:rPr lang="es-CR" sz="1200" dirty="0"/>
              <a:t>(Hace un año atrás)</a:t>
            </a:r>
          </a:p>
        </p:txBody>
      </p:sp>
      <p:sp>
        <p:nvSpPr>
          <p:cNvPr id="4" name="Forma libre 3">
            <a:extLst>
              <a:ext uri="{FF2B5EF4-FFF2-40B4-BE49-F238E27FC236}">
                <a16:creationId xmlns:a16="http://schemas.microsoft.com/office/drawing/2014/main" id="{A1D7EB15-E944-344A-9BD9-75849D9FEF79}"/>
              </a:ext>
            </a:extLst>
          </p:cNvPr>
          <p:cNvSpPr/>
          <p:nvPr/>
        </p:nvSpPr>
        <p:spPr>
          <a:xfrm>
            <a:off x="7656207" y="1581141"/>
            <a:ext cx="747129" cy="585245"/>
          </a:xfrm>
          <a:custGeom>
            <a:avLst/>
            <a:gdLst>
              <a:gd name="connsiteX0" fmla="*/ 6465 w 747129"/>
              <a:gd name="connsiteY0" fmla="*/ 585245 h 585245"/>
              <a:gd name="connsiteX1" fmla="*/ 52185 w 747129"/>
              <a:gd name="connsiteY1" fmla="*/ 109757 h 585245"/>
              <a:gd name="connsiteX2" fmla="*/ 390513 w 747129"/>
              <a:gd name="connsiteY2" fmla="*/ 36605 h 585245"/>
              <a:gd name="connsiteX3" fmla="*/ 747129 w 747129"/>
              <a:gd name="connsiteY3" fmla="*/ 585245 h 585245"/>
              <a:gd name="connsiteX4" fmla="*/ 747129 w 747129"/>
              <a:gd name="connsiteY4" fmla="*/ 585245 h 58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29" h="585245">
                <a:moveTo>
                  <a:pt x="6465" y="585245"/>
                </a:moveTo>
                <a:cubicBezTo>
                  <a:pt x="-2679" y="393221"/>
                  <a:pt x="-11823" y="201197"/>
                  <a:pt x="52185" y="109757"/>
                </a:cubicBezTo>
                <a:cubicBezTo>
                  <a:pt x="116193" y="18317"/>
                  <a:pt x="274689" y="-42643"/>
                  <a:pt x="390513" y="36605"/>
                </a:cubicBezTo>
                <a:cubicBezTo>
                  <a:pt x="506337" y="115853"/>
                  <a:pt x="747129" y="585245"/>
                  <a:pt x="747129" y="585245"/>
                </a:cubicBezTo>
                <a:lnTo>
                  <a:pt x="747129" y="58524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Forma libre 4">
            <a:extLst>
              <a:ext uri="{FF2B5EF4-FFF2-40B4-BE49-F238E27FC236}">
                <a16:creationId xmlns:a16="http://schemas.microsoft.com/office/drawing/2014/main" id="{4C882B89-2C4F-F54D-9014-91CEC0EEF564}"/>
              </a:ext>
            </a:extLst>
          </p:cNvPr>
          <p:cNvSpPr/>
          <p:nvPr/>
        </p:nvSpPr>
        <p:spPr>
          <a:xfrm>
            <a:off x="6048552" y="1466166"/>
            <a:ext cx="773261" cy="725358"/>
          </a:xfrm>
          <a:custGeom>
            <a:avLst/>
            <a:gdLst>
              <a:gd name="connsiteX0" fmla="*/ 23453 w 773261"/>
              <a:gd name="connsiteY0" fmla="*/ 725358 h 725358"/>
              <a:gd name="connsiteX1" fmla="*/ 41741 w 773261"/>
              <a:gd name="connsiteY1" fmla="*/ 2982 h 725358"/>
              <a:gd name="connsiteX2" fmla="*/ 407501 w 773261"/>
              <a:gd name="connsiteY2" fmla="*/ 478470 h 725358"/>
              <a:gd name="connsiteX3" fmla="*/ 773261 w 773261"/>
              <a:gd name="connsiteY3" fmla="*/ 725358 h 725358"/>
            </a:gdLst>
            <a:ahLst/>
            <a:cxnLst>
              <a:cxn ang="0">
                <a:pos x="connsiteX0" y="connsiteY0"/>
              </a:cxn>
              <a:cxn ang="0">
                <a:pos x="connsiteX1" y="connsiteY1"/>
              </a:cxn>
              <a:cxn ang="0">
                <a:pos x="connsiteX2" y="connsiteY2"/>
              </a:cxn>
              <a:cxn ang="0">
                <a:pos x="connsiteX3" y="connsiteY3"/>
              </a:cxn>
            </a:cxnLst>
            <a:rect l="l" t="t" r="r" b="b"/>
            <a:pathLst>
              <a:path w="773261" h="725358">
                <a:moveTo>
                  <a:pt x="23453" y="725358"/>
                </a:moveTo>
                <a:cubicBezTo>
                  <a:pt x="593" y="384744"/>
                  <a:pt x="-22267" y="44130"/>
                  <a:pt x="41741" y="2982"/>
                </a:cubicBezTo>
                <a:cubicBezTo>
                  <a:pt x="105749" y="-38166"/>
                  <a:pt x="285581" y="358074"/>
                  <a:pt x="407501" y="478470"/>
                </a:cubicBezTo>
                <a:cubicBezTo>
                  <a:pt x="529421" y="598866"/>
                  <a:pt x="651341" y="662112"/>
                  <a:pt x="773261" y="72535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Forma libre 5">
            <a:extLst>
              <a:ext uri="{FF2B5EF4-FFF2-40B4-BE49-F238E27FC236}">
                <a16:creationId xmlns:a16="http://schemas.microsoft.com/office/drawing/2014/main" id="{2B827041-E4D5-214F-9E39-13F6D942C726}"/>
              </a:ext>
            </a:extLst>
          </p:cNvPr>
          <p:cNvSpPr/>
          <p:nvPr/>
        </p:nvSpPr>
        <p:spPr>
          <a:xfrm>
            <a:off x="9276917" y="1581949"/>
            <a:ext cx="744907" cy="594323"/>
          </a:xfrm>
          <a:custGeom>
            <a:avLst/>
            <a:gdLst>
              <a:gd name="connsiteX0" fmla="*/ 31675 w 744907"/>
              <a:gd name="connsiteY0" fmla="*/ 576035 h 594323"/>
              <a:gd name="connsiteX1" fmla="*/ 31675 w 744907"/>
              <a:gd name="connsiteY1" fmla="*/ 91403 h 594323"/>
              <a:gd name="connsiteX2" fmla="*/ 360859 w 744907"/>
              <a:gd name="connsiteY2" fmla="*/ 45683 h 594323"/>
              <a:gd name="connsiteX3" fmla="*/ 744907 w 744907"/>
              <a:gd name="connsiteY3" fmla="*/ 594323 h 594323"/>
            </a:gdLst>
            <a:ahLst/>
            <a:cxnLst>
              <a:cxn ang="0">
                <a:pos x="connsiteX0" y="connsiteY0"/>
              </a:cxn>
              <a:cxn ang="0">
                <a:pos x="connsiteX1" y="connsiteY1"/>
              </a:cxn>
              <a:cxn ang="0">
                <a:pos x="connsiteX2" y="connsiteY2"/>
              </a:cxn>
              <a:cxn ang="0">
                <a:pos x="connsiteX3" y="connsiteY3"/>
              </a:cxn>
            </a:cxnLst>
            <a:rect l="l" t="t" r="r" b="b"/>
            <a:pathLst>
              <a:path w="744907" h="594323">
                <a:moveTo>
                  <a:pt x="31675" y="576035"/>
                </a:moveTo>
                <a:cubicBezTo>
                  <a:pt x="4243" y="377915"/>
                  <a:pt x="-23189" y="179795"/>
                  <a:pt x="31675" y="91403"/>
                </a:cubicBezTo>
                <a:cubicBezTo>
                  <a:pt x="86539" y="3011"/>
                  <a:pt x="241987" y="-38137"/>
                  <a:pt x="360859" y="45683"/>
                </a:cubicBezTo>
                <a:cubicBezTo>
                  <a:pt x="479731" y="129503"/>
                  <a:pt x="612319" y="361913"/>
                  <a:pt x="744907" y="594323"/>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Forma libre 26">
            <a:extLst>
              <a:ext uri="{FF2B5EF4-FFF2-40B4-BE49-F238E27FC236}">
                <a16:creationId xmlns:a16="http://schemas.microsoft.com/office/drawing/2014/main" id="{5EC196BE-CE36-D049-AD61-F2E0BAE133CB}"/>
              </a:ext>
            </a:extLst>
          </p:cNvPr>
          <p:cNvSpPr/>
          <p:nvPr/>
        </p:nvSpPr>
        <p:spPr>
          <a:xfrm>
            <a:off x="10872053" y="1472275"/>
            <a:ext cx="759115" cy="713141"/>
          </a:xfrm>
          <a:custGeom>
            <a:avLst/>
            <a:gdLst>
              <a:gd name="connsiteX0" fmla="*/ 163 w 759115"/>
              <a:gd name="connsiteY0" fmla="*/ 694853 h 713141"/>
              <a:gd name="connsiteX1" fmla="*/ 64171 w 759115"/>
              <a:gd name="connsiteY1" fmla="*/ 338237 h 713141"/>
              <a:gd name="connsiteX2" fmla="*/ 393355 w 759115"/>
              <a:gd name="connsiteY2" fmla="*/ 9053 h 713141"/>
              <a:gd name="connsiteX3" fmla="*/ 759115 w 759115"/>
              <a:gd name="connsiteY3" fmla="*/ 713141 h 713141"/>
            </a:gdLst>
            <a:ahLst/>
            <a:cxnLst>
              <a:cxn ang="0">
                <a:pos x="connsiteX0" y="connsiteY0"/>
              </a:cxn>
              <a:cxn ang="0">
                <a:pos x="connsiteX1" y="connsiteY1"/>
              </a:cxn>
              <a:cxn ang="0">
                <a:pos x="connsiteX2" y="connsiteY2"/>
              </a:cxn>
              <a:cxn ang="0">
                <a:pos x="connsiteX3" y="connsiteY3"/>
              </a:cxn>
            </a:cxnLst>
            <a:rect l="l" t="t" r="r" b="b"/>
            <a:pathLst>
              <a:path w="759115" h="713141">
                <a:moveTo>
                  <a:pt x="163" y="694853"/>
                </a:moveTo>
                <a:cubicBezTo>
                  <a:pt x="-599" y="573695"/>
                  <a:pt x="-1361" y="452537"/>
                  <a:pt x="64171" y="338237"/>
                </a:cubicBezTo>
                <a:cubicBezTo>
                  <a:pt x="129703" y="223937"/>
                  <a:pt x="277531" y="-53431"/>
                  <a:pt x="393355" y="9053"/>
                </a:cubicBezTo>
                <a:cubicBezTo>
                  <a:pt x="509179" y="71537"/>
                  <a:pt x="634147" y="392339"/>
                  <a:pt x="759115" y="71314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Forma libre 27">
            <a:extLst>
              <a:ext uri="{FF2B5EF4-FFF2-40B4-BE49-F238E27FC236}">
                <a16:creationId xmlns:a16="http://schemas.microsoft.com/office/drawing/2014/main" id="{556AE0AE-4DAE-7F42-9B8E-B48B11C58909}"/>
              </a:ext>
            </a:extLst>
          </p:cNvPr>
          <p:cNvSpPr/>
          <p:nvPr/>
        </p:nvSpPr>
        <p:spPr>
          <a:xfrm>
            <a:off x="7672406" y="3291578"/>
            <a:ext cx="700024" cy="582430"/>
          </a:xfrm>
          <a:custGeom>
            <a:avLst/>
            <a:gdLst>
              <a:gd name="connsiteX0" fmla="*/ 5080 w 700024"/>
              <a:gd name="connsiteY0" fmla="*/ 582430 h 582430"/>
              <a:gd name="connsiteX1" fmla="*/ 50800 w 700024"/>
              <a:gd name="connsiteY1" fmla="*/ 116086 h 582430"/>
              <a:gd name="connsiteX2" fmla="*/ 370840 w 700024"/>
              <a:gd name="connsiteY2" fmla="*/ 33790 h 582430"/>
              <a:gd name="connsiteX3" fmla="*/ 700024 w 700024"/>
              <a:gd name="connsiteY3" fmla="*/ 582430 h 582430"/>
            </a:gdLst>
            <a:ahLst/>
            <a:cxnLst>
              <a:cxn ang="0">
                <a:pos x="connsiteX0" y="connsiteY0"/>
              </a:cxn>
              <a:cxn ang="0">
                <a:pos x="connsiteX1" y="connsiteY1"/>
              </a:cxn>
              <a:cxn ang="0">
                <a:pos x="connsiteX2" y="connsiteY2"/>
              </a:cxn>
              <a:cxn ang="0">
                <a:pos x="connsiteX3" y="connsiteY3"/>
              </a:cxn>
            </a:cxnLst>
            <a:rect l="l" t="t" r="r" b="b"/>
            <a:pathLst>
              <a:path w="700024" h="582430">
                <a:moveTo>
                  <a:pt x="5080" y="582430"/>
                </a:moveTo>
                <a:cubicBezTo>
                  <a:pt x="-2540" y="394978"/>
                  <a:pt x="-10160" y="207526"/>
                  <a:pt x="50800" y="116086"/>
                </a:cubicBezTo>
                <a:cubicBezTo>
                  <a:pt x="111760" y="24646"/>
                  <a:pt x="262636" y="-43934"/>
                  <a:pt x="370840" y="33790"/>
                </a:cubicBezTo>
                <a:cubicBezTo>
                  <a:pt x="479044" y="111514"/>
                  <a:pt x="589534" y="346972"/>
                  <a:pt x="700024" y="58243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Forma libre 28">
            <a:extLst>
              <a:ext uri="{FF2B5EF4-FFF2-40B4-BE49-F238E27FC236}">
                <a16:creationId xmlns:a16="http://schemas.microsoft.com/office/drawing/2014/main" id="{F9417B93-9A08-164D-8FB7-7EC66AD23A19}"/>
              </a:ext>
            </a:extLst>
          </p:cNvPr>
          <p:cNvSpPr/>
          <p:nvPr/>
        </p:nvSpPr>
        <p:spPr>
          <a:xfrm>
            <a:off x="6048552" y="3139812"/>
            <a:ext cx="747547" cy="734196"/>
          </a:xfrm>
          <a:custGeom>
            <a:avLst/>
            <a:gdLst>
              <a:gd name="connsiteX0" fmla="*/ 34315 w 747547"/>
              <a:gd name="connsiteY0" fmla="*/ 734196 h 734196"/>
              <a:gd name="connsiteX1" fmla="*/ 34315 w 747547"/>
              <a:gd name="connsiteY1" fmla="*/ 2676 h 734196"/>
              <a:gd name="connsiteX2" fmla="*/ 390931 w 747547"/>
              <a:gd name="connsiteY2" fmla="*/ 496452 h 734196"/>
              <a:gd name="connsiteX3" fmla="*/ 747547 w 747547"/>
              <a:gd name="connsiteY3" fmla="*/ 734196 h 734196"/>
            </a:gdLst>
            <a:ahLst/>
            <a:cxnLst>
              <a:cxn ang="0">
                <a:pos x="connsiteX0" y="connsiteY0"/>
              </a:cxn>
              <a:cxn ang="0">
                <a:pos x="connsiteX1" y="connsiteY1"/>
              </a:cxn>
              <a:cxn ang="0">
                <a:pos x="connsiteX2" y="connsiteY2"/>
              </a:cxn>
              <a:cxn ang="0">
                <a:pos x="connsiteX3" y="connsiteY3"/>
              </a:cxn>
            </a:cxnLst>
            <a:rect l="l" t="t" r="r" b="b"/>
            <a:pathLst>
              <a:path w="747547" h="734196">
                <a:moveTo>
                  <a:pt x="34315" y="734196"/>
                </a:moveTo>
                <a:cubicBezTo>
                  <a:pt x="4597" y="388248"/>
                  <a:pt x="-25121" y="42300"/>
                  <a:pt x="34315" y="2676"/>
                </a:cubicBezTo>
                <a:cubicBezTo>
                  <a:pt x="93751" y="-36948"/>
                  <a:pt x="272059" y="374532"/>
                  <a:pt x="390931" y="496452"/>
                </a:cubicBezTo>
                <a:cubicBezTo>
                  <a:pt x="509803" y="618372"/>
                  <a:pt x="628675" y="676284"/>
                  <a:pt x="747547" y="73419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Forma libre 29">
            <a:extLst>
              <a:ext uri="{FF2B5EF4-FFF2-40B4-BE49-F238E27FC236}">
                <a16:creationId xmlns:a16="http://schemas.microsoft.com/office/drawing/2014/main" id="{5900F780-F64C-6449-968A-B5A71EF592CD}"/>
              </a:ext>
            </a:extLst>
          </p:cNvPr>
          <p:cNvSpPr/>
          <p:nvPr/>
        </p:nvSpPr>
        <p:spPr>
          <a:xfrm>
            <a:off x="9272520" y="3299601"/>
            <a:ext cx="731016" cy="604887"/>
          </a:xfrm>
          <a:custGeom>
            <a:avLst/>
            <a:gdLst>
              <a:gd name="connsiteX0" fmla="*/ 8640 w 731016"/>
              <a:gd name="connsiteY0" fmla="*/ 586599 h 604887"/>
              <a:gd name="connsiteX1" fmla="*/ 54360 w 731016"/>
              <a:gd name="connsiteY1" fmla="*/ 111111 h 604887"/>
              <a:gd name="connsiteX2" fmla="*/ 420120 w 731016"/>
              <a:gd name="connsiteY2" fmla="*/ 37959 h 604887"/>
              <a:gd name="connsiteX3" fmla="*/ 731016 w 731016"/>
              <a:gd name="connsiteY3" fmla="*/ 604887 h 604887"/>
            </a:gdLst>
            <a:ahLst/>
            <a:cxnLst>
              <a:cxn ang="0">
                <a:pos x="connsiteX0" y="connsiteY0"/>
              </a:cxn>
              <a:cxn ang="0">
                <a:pos x="connsiteX1" y="connsiteY1"/>
              </a:cxn>
              <a:cxn ang="0">
                <a:pos x="connsiteX2" y="connsiteY2"/>
              </a:cxn>
              <a:cxn ang="0">
                <a:pos x="connsiteX3" y="connsiteY3"/>
              </a:cxn>
            </a:cxnLst>
            <a:rect l="l" t="t" r="r" b="b"/>
            <a:pathLst>
              <a:path w="731016" h="604887">
                <a:moveTo>
                  <a:pt x="8640" y="586599"/>
                </a:moveTo>
                <a:cubicBezTo>
                  <a:pt x="-2790" y="394575"/>
                  <a:pt x="-14220" y="202551"/>
                  <a:pt x="54360" y="111111"/>
                </a:cubicBezTo>
                <a:cubicBezTo>
                  <a:pt x="122940" y="19671"/>
                  <a:pt x="307344" y="-44337"/>
                  <a:pt x="420120" y="37959"/>
                </a:cubicBezTo>
                <a:cubicBezTo>
                  <a:pt x="532896" y="120255"/>
                  <a:pt x="631956" y="362571"/>
                  <a:pt x="731016" y="60488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Forma libre 30">
            <a:extLst>
              <a:ext uri="{FF2B5EF4-FFF2-40B4-BE49-F238E27FC236}">
                <a16:creationId xmlns:a16="http://schemas.microsoft.com/office/drawing/2014/main" id="{F6578D72-0840-2741-908D-B6A7A1328EBE}"/>
              </a:ext>
            </a:extLst>
          </p:cNvPr>
          <p:cNvSpPr/>
          <p:nvPr/>
        </p:nvSpPr>
        <p:spPr>
          <a:xfrm>
            <a:off x="10835640" y="3191307"/>
            <a:ext cx="758952" cy="713181"/>
          </a:xfrm>
          <a:custGeom>
            <a:avLst/>
            <a:gdLst>
              <a:gd name="connsiteX0" fmla="*/ 0 w 758952"/>
              <a:gd name="connsiteY0" fmla="*/ 704037 h 713181"/>
              <a:gd name="connsiteX1" fmla="*/ 91440 w 758952"/>
              <a:gd name="connsiteY1" fmla="*/ 338277 h 713181"/>
              <a:gd name="connsiteX2" fmla="*/ 438912 w 758952"/>
              <a:gd name="connsiteY2" fmla="*/ 9093 h 713181"/>
              <a:gd name="connsiteX3" fmla="*/ 758952 w 758952"/>
              <a:gd name="connsiteY3" fmla="*/ 713181 h 713181"/>
            </a:gdLst>
            <a:ahLst/>
            <a:cxnLst>
              <a:cxn ang="0">
                <a:pos x="connsiteX0" y="connsiteY0"/>
              </a:cxn>
              <a:cxn ang="0">
                <a:pos x="connsiteX1" y="connsiteY1"/>
              </a:cxn>
              <a:cxn ang="0">
                <a:pos x="connsiteX2" y="connsiteY2"/>
              </a:cxn>
              <a:cxn ang="0">
                <a:pos x="connsiteX3" y="connsiteY3"/>
              </a:cxn>
            </a:cxnLst>
            <a:rect l="l" t="t" r="r" b="b"/>
            <a:pathLst>
              <a:path w="758952" h="713181">
                <a:moveTo>
                  <a:pt x="0" y="704037"/>
                </a:moveTo>
                <a:cubicBezTo>
                  <a:pt x="9144" y="579069"/>
                  <a:pt x="18288" y="454101"/>
                  <a:pt x="91440" y="338277"/>
                </a:cubicBezTo>
                <a:cubicBezTo>
                  <a:pt x="164592" y="222453"/>
                  <a:pt x="327660" y="-53391"/>
                  <a:pt x="438912" y="9093"/>
                </a:cubicBezTo>
                <a:cubicBezTo>
                  <a:pt x="550164" y="71577"/>
                  <a:pt x="654558" y="392379"/>
                  <a:pt x="758952" y="71318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Forma libre 31">
            <a:extLst>
              <a:ext uri="{FF2B5EF4-FFF2-40B4-BE49-F238E27FC236}">
                <a16:creationId xmlns:a16="http://schemas.microsoft.com/office/drawing/2014/main" id="{C7E88B8C-61FA-6E4B-8541-82A5AE53BF79}"/>
              </a:ext>
            </a:extLst>
          </p:cNvPr>
          <p:cNvSpPr/>
          <p:nvPr/>
        </p:nvSpPr>
        <p:spPr>
          <a:xfrm>
            <a:off x="7693554" y="5106524"/>
            <a:ext cx="745440" cy="599332"/>
          </a:xfrm>
          <a:custGeom>
            <a:avLst/>
            <a:gdLst>
              <a:gd name="connsiteX0" fmla="*/ 13920 w 745440"/>
              <a:gd name="connsiteY0" fmla="*/ 590188 h 599332"/>
              <a:gd name="connsiteX1" fmla="*/ 50496 w 745440"/>
              <a:gd name="connsiteY1" fmla="*/ 32404 h 599332"/>
              <a:gd name="connsiteX2" fmla="*/ 425400 w 745440"/>
              <a:gd name="connsiteY2" fmla="*/ 123844 h 599332"/>
              <a:gd name="connsiteX3" fmla="*/ 745440 w 745440"/>
              <a:gd name="connsiteY3" fmla="*/ 599332 h 599332"/>
            </a:gdLst>
            <a:ahLst/>
            <a:cxnLst>
              <a:cxn ang="0">
                <a:pos x="connsiteX0" y="connsiteY0"/>
              </a:cxn>
              <a:cxn ang="0">
                <a:pos x="connsiteX1" y="connsiteY1"/>
              </a:cxn>
              <a:cxn ang="0">
                <a:pos x="connsiteX2" y="connsiteY2"/>
              </a:cxn>
              <a:cxn ang="0">
                <a:pos x="connsiteX3" y="connsiteY3"/>
              </a:cxn>
            </a:cxnLst>
            <a:rect l="l" t="t" r="r" b="b"/>
            <a:pathLst>
              <a:path w="745440" h="599332">
                <a:moveTo>
                  <a:pt x="13920" y="590188"/>
                </a:moveTo>
                <a:cubicBezTo>
                  <a:pt x="-2082" y="350158"/>
                  <a:pt x="-18084" y="110128"/>
                  <a:pt x="50496" y="32404"/>
                </a:cubicBezTo>
                <a:cubicBezTo>
                  <a:pt x="119076" y="-45320"/>
                  <a:pt x="309576" y="29356"/>
                  <a:pt x="425400" y="123844"/>
                </a:cubicBezTo>
                <a:cubicBezTo>
                  <a:pt x="541224" y="218332"/>
                  <a:pt x="643332" y="408832"/>
                  <a:pt x="745440" y="599332"/>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Forma libre 32">
            <a:extLst>
              <a:ext uri="{FF2B5EF4-FFF2-40B4-BE49-F238E27FC236}">
                <a16:creationId xmlns:a16="http://schemas.microsoft.com/office/drawing/2014/main" id="{42C7D6A2-4764-F94E-BC78-32C52EE5ABC7}"/>
              </a:ext>
            </a:extLst>
          </p:cNvPr>
          <p:cNvSpPr/>
          <p:nvPr/>
        </p:nvSpPr>
        <p:spPr>
          <a:xfrm>
            <a:off x="6047337" y="4890807"/>
            <a:ext cx="742405" cy="805905"/>
          </a:xfrm>
          <a:custGeom>
            <a:avLst/>
            <a:gdLst>
              <a:gd name="connsiteX0" fmla="*/ 29173 w 742405"/>
              <a:gd name="connsiteY0" fmla="*/ 769329 h 805905"/>
              <a:gd name="connsiteX1" fmla="*/ 38317 w 742405"/>
              <a:gd name="connsiteY1" fmla="*/ 1233 h 805905"/>
              <a:gd name="connsiteX2" fmla="*/ 404077 w 742405"/>
              <a:gd name="connsiteY2" fmla="*/ 595593 h 805905"/>
              <a:gd name="connsiteX3" fmla="*/ 742405 w 742405"/>
              <a:gd name="connsiteY3" fmla="*/ 805905 h 805905"/>
            </a:gdLst>
            <a:ahLst/>
            <a:cxnLst>
              <a:cxn ang="0">
                <a:pos x="connsiteX0" y="connsiteY0"/>
              </a:cxn>
              <a:cxn ang="0">
                <a:pos x="connsiteX1" y="connsiteY1"/>
              </a:cxn>
              <a:cxn ang="0">
                <a:pos x="connsiteX2" y="connsiteY2"/>
              </a:cxn>
              <a:cxn ang="0">
                <a:pos x="connsiteX3" y="connsiteY3"/>
              </a:cxn>
            </a:cxnLst>
            <a:rect l="l" t="t" r="r" b="b"/>
            <a:pathLst>
              <a:path w="742405" h="805905">
                <a:moveTo>
                  <a:pt x="29173" y="769329"/>
                </a:moveTo>
                <a:cubicBezTo>
                  <a:pt x="2503" y="399759"/>
                  <a:pt x="-24167" y="30189"/>
                  <a:pt x="38317" y="1233"/>
                </a:cubicBezTo>
                <a:cubicBezTo>
                  <a:pt x="100801" y="-27723"/>
                  <a:pt x="286729" y="461481"/>
                  <a:pt x="404077" y="595593"/>
                </a:cubicBezTo>
                <a:cubicBezTo>
                  <a:pt x="521425" y="729705"/>
                  <a:pt x="631915" y="767805"/>
                  <a:pt x="742405" y="80590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Forma libre 33">
            <a:extLst>
              <a:ext uri="{FF2B5EF4-FFF2-40B4-BE49-F238E27FC236}">
                <a16:creationId xmlns:a16="http://schemas.microsoft.com/office/drawing/2014/main" id="{B437D7D4-FDE3-4F45-B62A-5271D95BECE3}"/>
              </a:ext>
            </a:extLst>
          </p:cNvPr>
          <p:cNvSpPr/>
          <p:nvPr/>
        </p:nvSpPr>
        <p:spPr>
          <a:xfrm>
            <a:off x="9237689" y="5025881"/>
            <a:ext cx="784135" cy="679975"/>
          </a:xfrm>
          <a:custGeom>
            <a:avLst/>
            <a:gdLst>
              <a:gd name="connsiteX0" fmla="*/ 25183 w 808426"/>
              <a:gd name="connsiteY0" fmla="*/ 661687 h 726719"/>
              <a:gd name="connsiteX1" fmla="*/ 43471 w 808426"/>
              <a:gd name="connsiteY1" fmla="*/ 12463 h 726719"/>
              <a:gd name="connsiteX2" fmla="*/ 427519 w 808426"/>
              <a:gd name="connsiteY2" fmla="*/ 268495 h 726719"/>
              <a:gd name="connsiteX3" fmla="*/ 774991 w 808426"/>
              <a:gd name="connsiteY3" fmla="*/ 689119 h 726719"/>
              <a:gd name="connsiteX4" fmla="*/ 774991 w 808426"/>
              <a:gd name="connsiteY4" fmla="*/ 679975 h 7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26" h="726719">
                <a:moveTo>
                  <a:pt x="25183" y="661687"/>
                </a:moveTo>
                <a:cubicBezTo>
                  <a:pt x="799" y="369841"/>
                  <a:pt x="-23585" y="77995"/>
                  <a:pt x="43471" y="12463"/>
                </a:cubicBezTo>
                <a:cubicBezTo>
                  <a:pt x="110527" y="-53069"/>
                  <a:pt x="305599" y="155719"/>
                  <a:pt x="427519" y="268495"/>
                </a:cubicBezTo>
                <a:cubicBezTo>
                  <a:pt x="549439" y="381271"/>
                  <a:pt x="774991" y="689119"/>
                  <a:pt x="774991" y="689119"/>
                </a:cubicBezTo>
                <a:cubicBezTo>
                  <a:pt x="832903" y="757699"/>
                  <a:pt x="803947" y="718837"/>
                  <a:pt x="774991" y="6799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Forma libre 34">
            <a:extLst>
              <a:ext uri="{FF2B5EF4-FFF2-40B4-BE49-F238E27FC236}">
                <a16:creationId xmlns:a16="http://schemas.microsoft.com/office/drawing/2014/main" id="{DE53850B-5590-F046-B830-3577FAD7480C}"/>
              </a:ext>
            </a:extLst>
          </p:cNvPr>
          <p:cNvSpPr/>
          <p:nvPr/>
        </p:nvSpPr>
        <p:spPr>
          <a:xfrm>
            <a:off x="10869598" y="5064314"/>
            <a:ext cx="743282" cy="632398"/>
          </a:xfrm>
          <a:custGeom>
            <a:avLst/>
            <a:gdLst>
              <a:gd name="connsiteX0" fmla="*/ 30050 w 743282"/>
              <a:gd name="connsiteY0" fmla="*/ 623254 h 632398"/>
              <a:gd name="connsiteX1" fmla="*/ 39194 w 743282"/>
              <a:gd name="connsiteY1" fmla="*/ 193486 h 632398"/>
              <a:gd name="connsiteX2" fmla="*/ 414098 w 743282"/>
              <a:gd name="connsiteY2" fmla="*/ 19750 h 632398"/>
              <a:gd name="connsiteX3" fmla="*/ 743282 w 743282"/>
              <a:gd name="connsiteY3" fmla="*/ 632398 h 632398"/>
            </a:gdLst>
            <a:ahLst/>
            <a:cxnLst>
              <a:cxn ang="0">
                <a:pos x="connsiteX0" y="connsiteY0"/>
              </a:cxn>
              <a:cxn ang="0">
                <a:pos x="connsiteX1" y="connsiteY1"/>
              </a:cxn>
              <a:cxn ang="0">
                <a:pos x="connsiteX2" y="connsiteY2"/>
              </a:cxn>
              <a:cxn ang="0">
                <a:pos x="connsiteX3" y="connsiteY3"/>
              </a:cxn>
            </a:cxnLst>
            <a:rect l="l" t="t" r="r" b="b"/>
            <a:pathLst>
              <a:path w="743282" h="632398">
                <a:moveTo>
                  <a:pt x="30050" y="623254"/>
                </a:moveTo>
                <a:cubicBezTo>
                  <a:pt x="2618" y="458662"/>
                  <a:pt x="-24814" y="294070"/>
                  <a:pt x="39194" y="193486"/>
                </a:cubicBezTo>
                <a:cubicBezTo>
                  <a:pt x="103202" y="92902"/>
                  <a:pt x="296750" y="-53402"/>
                  <a:pt x="414098" y="19750"/>
                </a:cubicBezTo>
                <a:cubicBezTo>
                  <a:pt x="531446" y="92902"/>
                  <a:pt x="637364" y="362650"/>
                  <a:pt x="743282" y="6323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6" name="Tabla 35">
            <a:extLst>
              <a:ext uri="{FF2B5EF4-FFF2-40B4-BE49-F238E27FC236}">
                <a16:creationId xmlns:a16="http://schemas.microsoft.com/office/drawing/2014/main" id="{81DA3FAC-67C2-D545-BFCD-00280BF1EE2E}"/>
              </a:ext>
            </a:extLst>
          </p:cNvPr>
          <p:cNvGraphicFramePr>
            <a:graphicFrameLocks noGrp="1"/>
          </p:cNvGraphicFramePr>
          <p:nvPr>
            <p:extLst>
              <p:ext uri="{D42A27DB-BD31-4B8C-83A1-F6EECF244321}">
                <p14:modId xmlns:p14="http://schemas.microsoft.com/office/powerpoint/2010/main" val="1760651737"/>
              </p:ext>
            </p:extLst>
          </p:nvPr>
        </p:nvGraphicFramePr>
        <p:xfrm>
          <a:off x="1058672" y="3874008"/>
          <a:ext cx="1659128" cy="836058"/>
        </p:xfrm>
        <a:graphic>
          <a:graphicData uri="http://schemas.openxmlformats.org/drawingml/2006/table">
            <a:tbl>
              <a:tblPr firstRow="1" bandRow="1">
                <a:tableStyleId>{5C22544A-7EE6-4342-B048-85BDC9FD1C3A}</a:tableStyleId>
              </a:tblPr>
              <a:tblGrid>
                <a:gridCol w="307716">
                  <a:extLst>
                    <a:ext uri="{9D8B030D-6E8A-4147-A177-3AD203B41FA5}">
                      <a16:colId xmlns:a16="http://schemas.microsoft.com/office/drawing/2014/main" val="4129285345"/>
                    </a:ext>
                  </a:extLst>
                </a:gridCol>
                <a:gridCol w="1351412">
                  <a:extLst>
                    <a:ext uri="{9D8B030D-6E8A-4147-A177-3AD203B41FA5}">
                      <a16:colId xmlns:a16="http://schemas.microsoft.com/office/drawing/2014/main" val="515324922"/>
                    </a:ext>
                  </a:extLst>
                </a:gridCol>
              </a:tblGrid>
              <a:tr h="246221">
                <a:tc>
                  <a:txBody>
                    <a:bodyPr/>
                    <a:lstStyle/>
                    <a:p>
                      <a:pPr algn="ctr"/>
                      <a:endParaRPr lang="es-CR" sz="12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D2944"/>
                    </a:solidFill>
                  </a:tcPr>
                </a:tc>
                <a:tc>
                  <a:txBody>
                    <a:bodyPr/>
                    <a:lstStyle/>
                    <a:p>
                      <a:pPr algn="l"/>
                      <a:r>
                        <a:rPr lang="es-CR" sz="1200" b="0" dirty="0">
                          <a:solidFill>
                            <a:schemeClr val="tx1"/>
                          </a:solidFill>
                          <a:latin typeface="Calibri" panose="020F0502020204030204" pitchFamily="34" charset="0"/>
                          <a:cs typeface="Calibri" panose="020F0502020204030204" pitchFamily="34" charset="0"/>
                        </a:rPr>
                        <a:t>Mejor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4324852"/>
                  </a:ext>
                </a:extLst>
              </a:tr>
              <a:tr h="287418">
                <a:tc>
                  <a:txBody>
                    <a:bodyPr/>
                    <a:lstStyle/>
                    <a:p>
                      <a:pPr algn="ctr"/>
                      <a:endParaRPr lang="es-CR" sz="120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l"/>
                      <a:r>
                        <a:rPr lang="es-CR" sz="1200" dirty="0">
                          <a:solidFill>
                            <a:schemeClr val="tx1"/>
                          </a:solidFill>
                          <a:latin typeface="Calibri" panose="020F0502020204030204" pitchFamily="34" charset="0"/>
                          <a:cs typeface="Calibri" panose="020F0502020204030204" pitchFamily="34" charset="0"/>
                        </a:rPr>
                        <a:t>Igual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045157"/>
                  </a:ext>
                </a:extLst>
              </a:tr>
              <a:tr h="246221">
                <a:tc>
                  <a:txBody>
                    <a:bodyPr/>
                    <a:lstStyle/>
                    <a:p>
                      <a:pPr algn="ctr"/>
                      <a:endParaRPr lang="es-CR" sz="120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l"/>
                      <a:r>
                        <a:rPr lang="es-CR" sz="1200" dirty="0">
                          <a:solidFill>
                            <a:schemeClr val="tx1"/>
                          </a:solidFill>
                          <a:latin typeface="Calibri" panose="020F0502020204030204" pitchFamily="34" charset="0"/>
                          <a:cs typeface="Calibri" panose="020F0502020204030204" pitchFamily="34" charset="0"/>
                        </a:rPr>
                        <a:t>Peor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8079768"/>
                  </a:ext>
                </a:extLst>
              </a:tr>
            </a:tbl>
          </a:graphicData>
        </a:graphic>
      </p:graphicFrame>
      <p:sp>
        <p:nvSpPr>
          <p:cNvPr id="20" name="CuadroTexto 19">
            <a:extLst>
              <a:ext uri="{FF2B5EF4-FFF2-40B4-BE49-F238E27FC236}">
                <a16:creationId xmlns:a16="http://schemas.microsoft.com/office/drawing/2014/main" id="{F0072C1F-BD13-C045-98BF-1FC1784A82AC}"/>
              </a:ext>
            </a:extLst>
          </p:cNvPr>
          <p:cNvSpPr txBox="1"/>
          <p:nvPr/>
        </p:nvSpPr>
        <p:spPr>
          <a:xfrm>
            <a:off x="970947" y="6287301"/>
            <a:ext cx="10660221" cy="400110"/>
          </a:xfrm>
          <a:prstGeom prst="rect">
            <a:avLst/>
          </a:prstGeom>
          <a:noFill/>
        </p:spPr>
        <p:txBody>
          <a:bodyPr wrap="square" rtlCol="0">
            <a:spAutoFit/>
          </a:bodyPr>
          <a:lstStyle/>
          <a:p>
            <a:r>
              <a:rPr lang="es-CR" sz="1000" dirty="0"/>
              <a:t>Pregunta: Y de igual manera de acuerdo a lo que usted sabe o conoce en temas de atención al cliente, considera que Almacenes Siman ha mejorado, está igual, ha empeorado… , Y en relación a promociones, considera que Almacenes Siman ha… , : Qué me dice respecto a la calidad de sus productos, considera que Almacenes Siman  </a:t>
            </a:r>
          </a:p>
        </p:txBody>
      </p:sp>
    </p:spTree>
    <p:extLst>
      <p:ext uri="{BB962C8B-B14F-4D97-AF65-F5344CB8AC3E}">
        <p14:creationId xmlns:p14="http://schemas.microsoft.com/office/powerpoint/2010/main" val="306408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0" y="2495460"/>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CALIFICACIÓN DE LAS TIENDAS</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07</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488E065E-BF54-3749-AB4A-3DE133F6239E}"/>
              </a:ext>
            </a:extLst>
          </p:cNvPr>
          <p:cNvSpPr txBox="1"/>
          <p:nvPr/>
        </p:nvSpPr>
        <p:spPr>
          <a:xfrm>
            <a:off x="6314704" y="2128041"/>
            <a:ext cx="5033000" cy="2062103"/>
          </a:xfrm>
          <a:prstGeom prst="rect">
            <a:avLst/>
          </a:prstGeom>
          <a:noFill/>
        </p:spPr>
        <p:txBody>
          <a:bodyPr wrap="square" rtlCol="0">
            <a:spAutoFit/>
          </a:bodyPr>
          <a:lstStyle/>
          <a:p>
            <a:pPr algn="just">
              <a:spcBef>
                <a:spcPts val="600"/>
              </a:spcBef>
              <a:spcAft>
                <a:spcPts val="600"/>
              </a:spcAft>
            </a:pPr>
            <a:r>
              <a:rPr lang="es-ES_tradnl" sz="1200" dirty="0">
                <a:solidFill>
                  <a:schemeClr val="bg1"/>
                </a:solidFill>
              </a:rPr>
              <a:t>Los clientes reconocen la calidad de los productos y el servicio ofrecido de Almacenes SIMAN. Esto principalmente los informantes de Costa Rica quienes evalúan a la tienda con un 99% . </a:t>
            </a:r>
          </a:p>
          <a:p>
            <a:pPr algn="just">
              <a:spcBef>
                <a:spcPts val="600"/>
              </a:spcBef>
              <a:spcAft>
                <a:spcPts val="600"/>
              </a:spcAft>
            </a:pPr>
            <a:r>
              <a:rPr lang="es-ES_tradnl" sz="1200" dirty="0">
                <a:solidFill>
                  <a:schemeClr val="bg1"/>
                </a:solidFill>
              </a:rPr>
              <a:t>Los informantes más críticos son los de Nicaragua. Esto  es el país en el que la evaluación está por debajo del 90%. </a:t>
            </a:r>
          </a:p>
          <a:p>
            <a:pPr algn="just">
              <a:spcBef>
                <a:spcPts val="600"/>
              </a:spcBef>
              <a:spcAft>
                <a:spcPts val="600"/>
              </a:spcAft>
            </a:pPr>
            <a:r>
              <a:rPr lang="es-CR" sz="1200" dirty="0">
                <a:solidFill>
                  <a:schemeClr val="bg1"/>
                </a:solidFill>
              </a:rPr>
              <a:t>Almacenes SIMAN tiene competidores claros en términos de percepcion de calidad del producto  y servicio; en Costa Rica: cemaco, El Salvador: Price Smart, Pull &amp; Bear, Guatemala: Juguetón, Cemaco y en Nicaragua : Zara, Price Smart y walmart. </a:t>
            </a:r>
          </a:p>
        </p:txBody>
      </p:sp>
    </p:spTree>
    <p:extLst>
      <p:ext uri="{BB962C8B-B14F-4D97-AF65-F5344CB8AC3E}">
        <p14:creationId xmlns:p14="http://schemas.microsoft.com/office/powerpoint/2010/main" val="168562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2648326705"/>
              </p:ext>
            </p:extLst>
          </p:nvPr>
        </p:nvGraphicFramePr>
        <p:xfrm>
          <a:off x="6216025" y="1128646"/>
          <a:ext cx="5646057" cy="2849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D5C90F54-C0A7-4B26-8DFB-94B51033BC64}"/>
              </a:ext>
            </a:extLst>
          </p:cNvPr>
          <p:cNvGraphicFramePr/>
          <p:nvPr>
            <p:extLst>
              <p:ext uri="{D42A27DB-BD31-4B8C-83A1-F6EECF244321}">
                <p14:modId xmlns:p14="http://schemas.microsoft.com/office/powerpoint/2010/main" val="1716150209"/>
              </p:ext>
            </p:extLst>
          </p:nvPr>
        </p:nvGraphicFramePr>
        <p:xfrm>
          <a:off x="578933" y="3535586"/>
          <a:ext cx="5646057" cy="2774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A933B787-BC45-48AB-B562-C705DDBB6A94}"/>
              </a:ext>
            </a:extLst>
          </p:cNvPr>
          <p:cNvGraphicFramePr/>
          <p:nvPr>
            <p:extLst>
              <p:ext uri="{D42A27DB-BD31-4B8C-83A1-F6EECF244321}">
                <p14:modId xmlns:p14="http://schemas.microsoft.com/office/powerpoint/2010/main" val="3387514084"/>
              </p:ext>
            </p:extLst>
          </p:nvPr>
        </p:nvGraphicFramePr>
        <p:xfrm>
          <a:off x="517608" y="918309"/>
          <a:ext cx="5646057" cy="29058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57472C4F-B5D6-46B6-AB94-3C81A55ABD0F}"/>
              </a:ext>
            </a:extLst>
          </p:cNvPr>
          <p:cNvGraphicFramePr/>
          <p:nvPr>
            <p:extLst>
              <p:ext uri="{D42A27DB-BD31-4B8C-83A1-F6EECF244321}">
                <p14:modId xmlns:p14="http://schemas.microsoft.com/office/powerpoint/2010/main" val="4079279677"/>
              </p:ext>
            </p:extLst>
          </p:nvPr>
        </p:nvGraphicFramePr>
        <p:xfrm>
          <a:off x="6349997" y="3486532"/>
          <a:ext cx="5646057" cy="2774326"/>
        </p:xfrm>
        <a:graphic>
          <a:graphicData uri="http://schemas.openxmlformats.org/drawingml/2006/chart">
            <c:chart xmlns:c="http://schemas.openxmlformats.org/drawingml/2006/chart" xmlns:r="http://schemas.openxmlformats.org/officeDocument/2006/relationships" r:id="rId5"/>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CALIDAD DE LOS PRODUCTOS</a:t>
            </a:r>
            <a:endParaRPr lang="es-CR" sz="2400" dirty="0">
              <a:solidFill>
                <a:schemeClr val="bg1"/>
              </a:solidFill>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C1A5ACBF-F56F-DE4D-9BF6-4911FC3E4C6C}"/>
              </a:ext>
            </a:extLst>
          </p:cNvPr>
          <p:cNvSpPr txBox="1"/>
          <p:nvPr/>
        </p:nvSpPr>
        <p:spPr>
          <a:xfrm>
            <a:off x="936225" y="6359396"/>
            <a:ext cx="10827543" cy="246221"/>
          </a:xfrm>
          <a:prstGeom prst="rect">
            <a:avLst/>
          </a:prstGeom>
          <a:noFill/>
        </p:spPr>
        <p:txBody>
          <a:bodyPr wrap="square" rtlCol="0">
            <a:spAutoFit/>
          </a:bodyPr>
          <a:lstStyle/>
          <a:p>
            <a:r>
              <a:rPr lang="es-CR" sz="1000" dirty="0"/>
              <a:t>Pregunta: En una escala del 1 al 5, siendo 1 Pésima y 5 Excelente ¿Cómo valoraría la calidad de los productos de las tiendas...? </a:t>
            </a:r>
          </a:p>
        </p:txBody>
      </p:sp>
      <p:sp>
        <p:nvSpPr>
          <p:cNvPr id="10" name="CuadroTexto 9">
            <a:extLst>
              <a:ext uri="{FF2B5EF4-FFF2-40B4-BE49-F238E27FC236}">
                <a16:creationId xmlns:a16="http://schemas.microsoft.com/office/drawing/2014/main" id="{8BD84791-B069-DB46-A5B0-2AFB61627249}"/>
              </a:ext>
            </a:extLst>
          </p:cNvPr>
          <p:cNvSpPr txBox="1"/>
          <p:nvPr/>
        </p:nvSpPr>
        <p:spPr>
          <a:xfrm>
            <a:off x="887104" y="636203"/>
            <a:ext cx="10849971" cy="492443"/>
          </a:xfrm>
          <a:prstGeom prst="rect">
            <a:avLst/>
          </a:prstGeom>
          <a:noFill/>
        </p:spPr>
        <p:txBody>
          <a:bodyPr wrap="square" rtlCol="0">
            <a:spAutoFit/>
          </a:bodyPr>
          <a:lstStyle/>
          <a:p>
            <a:pPr algn="ctr"/>
            <a:r>
              <a:rPr lang="es-CR" sz="1400" b="1" dirty="0"/>
              <a:t>Calidad de productos ofrecidos SIMAN y competencia</a:t>
            </a:r>
          </a:p>
          <a:p>
            <a:pPr algn="ctr"/>
            <a:r>
              <a:rPr lang="es-CR" sz="1200" dirty="0"/>
              <a:t>-Porcentajes, índices-</a:t>
            </a:r>
          </a:p>
        </p:txBody>
      </p:sp>
    </p:spTree>
    <p:extLst>
      <p:ext uri="{BB962C8B-B14F-4D97-AF65-F5344CB8AC3E}">
        <p14:creationId xmlns:p14="http://schemas.microsoft.com/office/powerpoint/2010/main" val="271038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721259817"/>
              </p:ext>
            </p:extLst>
          </p:nvPr>
        </p:nvGraphicFramePr>
        <p:xfrm>
          <a:off x="6153479" y="1053703"/>
          <a:ext cx="5646057" cy="2808718"/>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SERVICIO OFRECIDO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0828B672-B91E-426F-BD44-0164B019FB23}"/>
              </a:ext>
            </a:extLst>
          </p:cNvPr>
          <p:cNvGraphicFramePr/>
          <p:nvPr>
            <p:extLst>
              <p:ext uri="{D42A27DB-BD31-4B8C-83A1-F6EECF244321}">
                <p14:modId xmlns:p14="http://schemas.microsoft.com/office/powerpoint/2010/main" val="3120695830"/>
              </p:ext>
            </p:extLst>
          </p:nvPr>
        </p:nvGraphicFramePr>
        <p:xfrm>
          <a:off x="392464" y="908671"/>
          <a:ext cx="5646057" cy="2808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7152E7E-B462-4268-8276-7DB337A7992E}"/>
              </a:ext>
            </a:extLst>
          </p:cNvPr>
          <p:cNvGraphicFramePr/>
          <p:nvPr>
            <p:extLst>
              <p:ext uri="{D42A27DB-BD31-4B8C-83A1-F6EECF244321}">
                <p14:modId xmlns:p14="http://schemas.microsoft.com/office/powerpoint/2010/main" val="2748194248"/>
              </p:ext>
            </p:extLst>
          </p:nvPr>
        </p:nvGraphicFramePr>
        <p:xfrm>
          <a:off x="515835" y="3449438"/>
          <a:ext cx="5646057" cy="2808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5C8EA962-8D92-4DA5-A7AA-911367B50BFF}"/>
              </a:ext>
            </a:extLst>
          </p:cNvPr>
          <p:cNvGraphicFramePr/>
          <p:nvPr>
            <p:extLst>
              <p:ext uri="{D42A27DB-BD31-4B8C-83A1-F6EECF244321}">
                <p14:modId xmlns:p14="http://schemas.microsoft.com/office/powerpoint/2010/main" val="1635992012"/>
              </p:ext>
            </p:extLst>
          </p:nvPr>
        </p:nvGraphicFramePr>
        <p:xfrm>
          <a:off x="6285263" y="3429001"/>
          <a:ext cx="5646057" cy="2829156"/>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241C337E-21CC-B34B-BA0E-84DBA70D8C18}"/>
              </a:ext>
            </a:extLst>
          </p:cNvPr>
          <p:cNvSpPr txBox="1"/>
          <p:nvPr/>
        </p:nvSpPr>
        <p:spPr>
          <a:xfrm>
            <a:off x="957299" y="6363542"/>
            <a:ext cx="10882134" cy="246221"/>
          </a:xfrm>
          <a:prstGeom prst="rect">
            <a:avLst/>
          </a:prstGeom>
          <a:noFill/>
        </p:spPr>
        <p:txBody>
          <a:bodyPr wrap="square" rtlCol="0">
            <a:spAutoFit/>
          </a:bodyPr>
          <a:lstStyle/>
          <a:p>
            <a:r>
              <a:rPr lang="es-CR" sz="1000" dirty="0"/>
              <a:t>Pregunta: En una escala del 1 al 5, siendo 1 Pésimo y 5 Excelente, ¿Cómo valoraría el servicio ofrecido en...?,  </a:t>
            </a:r>
          </a:p>
        </p:txBody>
      </p:sp>
      <p:sp>
        <p:nvSpPr>
          <p:cNvPr id="12" name="CuadroTexto 11">
            <a:extLst>
              <a:ext uri="{FF2B5EF4-FFF2-40B4-BE49-F238E27FC236}">
                <a16:creationId xmlns:a16="http://schemas.microsoft.com/office/drawing/2014/main" id="{B44D8C82-33EA-3F42-84C7-1B3928FA590A}"/>
              </a:ext>
            </a:extLst>
          </p:cNvPr>
          <p:cNvSpPr txBox="1"/>
          <p:nvPr/>
        </p:nvSpPr>
        <p:spPr>
          <a:xfrm>
            <a:off x="887104" y="636203"/>
            <a:ext cx="10849971" cy="492443"/>
          </a:xfrm>
          <a:prstGeom prst="rect">
            <a:avLst/>
          </a:prstGeom>
          <a:noFill/>
        </p:spPr>
        <p:txBody>
          <a:bodyPr wrap="square" rtlCol="0">
            <a:spAutoFit/>
          </a:bodyPr>
          <a:lstStyle/>
          <a:p>
            <a:pPr algn="ctr"/>
            <a:r>
              <a:rPr lang="es-CR" sz="1400" b="1" dirty="0"/>
              <a:t>Servicio ofrecido SIMAN y competencia</a:t>
            </a:r>
          </a:p>
          <a:p>
            <a:pPr algn="ctr"/>
            <a:r>
              <a:rPr lang="es-CR" sz="1200" dirty="0"/>
              <a:t>-Porcentajes, índices-</a:t>
            </a:r>
          </a:p>
        </p:txBody>
      </p:sp>
    </p:spTree>
    <p:extLst>
      <p:ext uri="{BB962C8B-B14F-4D97-AF65-F5344CB8AC3E}">
        <p14:creationId xmlns:p14="http://schemas.microsoft.com/office/powerpoint/2010/main" val="426710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3960392436"/>
              </p:ext>
            </p:extLst>
          </p:nvPr>
        </p:nvGraphicFramePr>
        <p:xfrm>
          <a:off x="6357422" y="1009390"/>
          <a:ext cx="5515428" cy="2883995"/>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PERCEPCIÓN GENERAL</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326C2EB9-BC22-4436-8A08-225CFF48963C}"/>
              </a:ext>
            </a:extLst>
          </p:cNvPr>
          <p:cNvGraphicFramePr/>
          <p:nvPr>
            <p:extLst>
              <p:ext uri="{D42A27DB-BD31-4B8C-83A1-F6EECF244321}">
                <p14:modId xmlns:p14="http://schemas.microsoft.com/office/powerpoint/2010/main" val="2695409771"/>
              </p:ext>
            </p:extLst>
          </p:nvPr>
        </p:nvGraphicFramePr>
        <p:xfrm>
          <a:off x="364963" y="1038624"/>
          <a:ext cx="5818621" cy="2838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5078EEF-0F85-44A8-A3A0-DD93FA9615FE}"/>
              </a:ext>
            </a:extLst>
          </p:cNvPr>
          <p:cNvGraphicFramePr/>
          <p:nvPr>
            <p:extLst>
              <p:ext uri="{D42A27DB-BD31-4B8C-83A1-F6EECF244321}">
                <p14:modId xmlns:p14="http://schemas.microsoft.com/office/powerpoint/2010/main" val="3609590928"/>
              </p:ext>
            </p:extLst>
          </p:nvPr>
        </p:nvGraphicFramePr>
        <p:xfrm>
          <a:off x="364963" y="3627111"/>
          <a:ext cx="5731037" cy="2746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AE180ECF-7B03-4580-BB7A-6A86CB74130D}"/>
              </a:ext>
            </a:extLst>
          </p:cNvPr>
          <p:cNvGraphicFramePr/>
          <p:nvPr>
            <p:extLst>
              <p:ext uri="{D42A27DB-BD31-4B8C-83A1-F6EECF244321}">
                <p14:modId xmlns:p14="http://schemas.microsoft.com/office/powerpoint/2010/main" val="2884265128"/>
              </p:ext>
            </p:extLst>
          </p:nvPr>
        </p:nvGraphicFramePr>
        <p:xfrm>
          <a:off x="6120597" y="3814767"/>
          <a:ext cx="5900056" cy="264185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DD19A6DE-6AFD-4B44-B361-08A6EF1639FB}"/>
              </a:ext>
            </a:extLst>
          </p:cNvPr>
          <p:cNvSpPr txBox="1"/>
          <p:nvPr/>
        </p:nvSpPr>
        <p:spPr>
          <a:xfrm>
            <a:off x="1005066" y="6393245"/>
            <a:ext cx="10704713" cy="246221"/>
          </a:xfrm>
          <a:prstGeom prst="rect">
            <a:avLst/>
          </a:prstGeom>
          <a:noFill/>
        </p:spPr>
        <p:txBody>
          <a:bodyPr wrap="square" rtlCol="0">
            <a:spAutoFit/>
          </a:bodyPr>
          <a:lstStyle/>
          <a:p>
            <a:r>
              <a:rPr lang="es-CR" sz="1000" dirty="0"/>
              <a:t>Pregunta: En una escala del 1 al 5, siendo 1 Pésimo y 5 Excelente, ¿Cuál es su percepción general de las siguientes tiendas? </a:t>
            </a:r>
          </a:p>
        </p:txBody>
      </p:sp>
      <p:sp>
        <p:nvSpPr>
          <p:cNvPr id="2" name="CuadroTexto 1">
            <a:extLst>
              <a:ext uri="{FF2B5EF4-FFF2-40B4-BE49-F238E27FC236}">
                <a16:creationId xmlns:a16="http://schemas.microsoft.com/office/drawing/2014/main" id="{360A1D99-8FDC-324D-BFD7-36E53B8225A3}"/>
              </a:ext>
            </a:extLst>
          </p:cNvPr>
          <p:cNvSpPr txBox="1"/>
          <p:nvPr/>
        </p:nvSpPr>
        <p:spPr>
          <a:xfrm>
            <a:off x="3637128" y="636203"/>
            <a:ext cx="4742597" cy="492443"/>
          </a:xfrm>
          <a:prstGeom prst="rect">
            <a:avLst/>
          </a:prstGeom>
          <a:noFill/>
        </p:spPr>
        <p:txBody>
          <a:bodyPr wrap="square" rtlCol="0">
            <a:spAutoFit/>
          </a:bodyPr>
          <a:lstStyle/>
          <a:p>
            <a:pPr algn="ctr"/>
            <a:r>
              <a:rPr lang="es-CR" sz="1400" b="1" dirty="0"/>
              <a:t>Percepción general SIMAN y competencia</a:t>
            </a:r>
          </a:p>
          <a:p>
            <a:pPr algn="ctr"/>
            <a:r>
              <a:rPr lang="es-CR" sz="1200" dirty="0"/>
              <a:t>-Porcentajes, índices-</a:t>
            </a:r>
          </a:p>
        </p:txBody>
      </p:sp>
    </p:spTree>
    <p:extLst>
      <p:ext uri="{BB962C8B-B14F-4D97-AF65-F5344CB8AC3E}">
        <p14:creationId xmlns:p14="http://schemas.microsoft.com/office/powerpoint/2010/main" val="3063170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757A44-4B82-0841-8148-CC4934AA2903}"/>
              </a:ext>
            </a:extLst>
          </p:cNvPr>
          <p:cNvSpPr txBox="1"/>
          <p:nvPr/>
        </p:nvSpPr>
        <p:spPr>
          <a:xfrm>
            <a:off x="81346" y="81639"/>
            <a:ext cx="12110654" cy="461665"/>
          </a:xfrm>
          <a:prstGeom prst="rect">
            <a:avLst/>
          </a:prstGeom>
          <a:noFill/>
        </p:spPr>
        <p:txBody>
          <a:bodyPr wrap="square" rtlCol="0">
            <a:spAutoFit/>
          </a:bodyPr>
          <a:lstStyle/>
          <a:p>
            <a:pPr algn="ctr"/>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CONCLUSIONES</a:t>
            </a:r>
            <a:endParaRPr lang="es-CR" sz="2400"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AEF92A98-417A-674A-BDC7-36903F9E54FD}"/>
              </a:ext>
            </a:extLst>
          </p:cNvPr>
          <p:cNvSpPr txBox="1"/>
          <p:nvPr/>
        </p:nvSpPr>
        <p:spPr>
          <a:xfrm>
            <a:off x="925285" y="1404257"/>
            <a:ext cx="10341429" cy="4555093"/>
          </a:xfrm>
          <a:prstGeom prst="rect">
            <a:avLst/>
          </a:prstGeom>
          <a:noFill/>
        </p:spPr>
        <p:txBody>
          <a:bodyPr wrap="square" rtlCol="0" anchor="t">
            <a:spAutoFit/>
          </a:bodyPr>
          <a:lstStyle/>
          <a:p>
            <a:pPr marL="285750" indent="-285750">
              <a:spcBef>
                <a:spcPts val="600"/>
              </a:spcBef>
              <a:spcAft>
                <a:spcPts val="600"/>
              </a:spcAft>
              <a:buFont typeface="Arial" panose="020B0604020202020204" pitchFamily="34" charset="0"/>
              <a:buChar char="•"/>
            </a:pPr>
            <a:r>
              <a:rPr lang="es-ES_tradnl" sz="1400" dirty="0">
                <a:solidFill>
                  <a:schemeClr val="bg1"/>
                </a:solidFill>
              </a:rPr>
              <a:t>La Salud de Marca es un indicador en función de tres dimensiones: reputación, funcionamiento y posicionamiento, SIMAN, en las dos primeras posee indicadores saludables, su aspecto de mejora en primer plano es el posicionamiento, principalmente en Nicaragua y Guatemala. </a:t>
            </a:r>
          </a:p>
          <a:p>
            <a:pPr marL="285750" indent="-285750">
              <a:spcBef>
                <a:spcPts val="600"/>
              </a:spcBef>
              <a:spcAft>
                <a:spcPts val="600"/>
              </a:spcAft>
              <a:buFont typeface="Arial" panose="020B0604020202020204" pitchFamily="34" charset="0"/>
              <a:buChar char="•"/>
            </a:pPr>
            <a:r>
              <a:rPr lang="es-ES_tradnl" sz="1400" dirty="0">
                <a:solidFill>
                  <a:schemeClr val="bg1"/>
                </a:solidFill>
              </a:rPr>
              <a:t>Las garantías y los procesos de devolución de los productos son los principales atributos que afectan la imagen reputacional de SIMAN, en mayor medida por clientes de Guatemala. </a:t>
            </a:r>
            <a:endParaRPr lang="es-ES_tradnl" sz="1400" dirty="0">
              <a:solidFill>
                <a:schemeClr val="bg1"/>
              </a:solidFill>
              <a:cs typeface="Calibri"/>
            </a:endParaRPr>
          </a:p>
          <a:p>
            <a:pPr marL="285750" indent="-285750">
              <a:spcBef>
                <a:spcPts val="600"/>
              </a:spcBef>
              <a:spcAft>
                <a:spcPts val="600"/>
              </a:spcAft>
              <a:buFont typeface="Arial" panose="020B0604020202020204" pitchFamily="34" charset="0"/>
              <a:buChar char="•"/>
            </a:pPr>
            <a:r>
              <a:rPr lang="es-ES_tradnl" sz="1400" dirty="0">
                <a:solidFill>
                  <a:schemeClr val="bg1"/>
                </a:solidFill>
              </a:rPr>
              <a:t>La imagen funcional se ve afectada de manera negativa por las largas filas para el pago. El cliente quiere adquirir su producto y pagar de la manera más rápida posible y ven en SIMAN una barrera en este sentido. Esto generalizado en los diferentes países de la región. </a:t>
            </a:r>
            <a:endParaRPr lang="es-ES_tradnl" sz="1400" dirty="0">
              <a:solidFill>
                <a:schemeClr val="bg1"/>
              </a:solidFill>
              <a:cs typeface="Calibri"/>
            </a:endParaRPr>
          </a:p>
          <a:p>
            <a:pPr marL="285750" indent="-285750">
              <a:spcBef>
                <a:spcPts val="600"/>
              </a:spcBef>
              <a:spcAft>
                <a:spcPts val="600"/>
              </a:spcAft>
              <a:buFont typeface="Arial" panose="020B0604020202020204" pitchFamily="34" charset="0"/>
              <a:buChar char="•"/>
            </a:pPr>
            <a:r>
              <a:rPr lang="es-ES_tradnl" sz="1400" dirty="0">
                <a:solidFill>
                  <a:schemeClr val="bg1"/>
                </a:solidFill>
              </a:rPr>
              <a:t>Los puntos fuertes de SIMAN son: instalaciones modernas, marcas reconocidas, atención del personal, así como aspectos propios de los productos, entre ellos: originalidad, variedad e innovación. </a:t>
            </a:r>
            <a:endParaRPr lang="es-ES_tradnl" sz="1400" dirty="0">
              <a:solidFill>
                <a:schemeClr val="bg1"/>
              </a:solidFill>
              <a:cs typeface="Calibri"/>
            </a:endParaRPr>
          </a:p>
          <a:p>
            <a:pPr marL="285750" indent="-285750">
              <a:spcBef>
                <a:spcPts val="600"/>
              </a:spcBef>
              <a:spcAft>
                <a:spcPts val="600"/>
              </a:spcAft>
              <a:buFont typeface="Arial" panose="020B0604020202020204" pitchFamily="34" charset="0"/>
              <a:buChar char="•"/>
            </a:pPr>
            <a:r>
              <a:rPr lang="es-ES_tradnl" sz="1400" dirty="0">
                <a:solidFill>
                  <a:schemeClr val="bg1"/>
                </a:solidFill>
              </a:rPr>
              <a:t>Hay un reconocimiento por parte de los clientes de la combinación completa de departamentos que ofrece SIMAN. </a:t>
            </a:r>
          </a:p>
          <a:p>
            <a:pPr marL="285750" indent="-285750">
              <a:spcBef>
                <a:spcPts val="600"/>
              </a:spcBef>
              <a:spcAft>
                <a:spcPts val="600"/>
              </a:spcAft>
              <a:buFont typeface="Arial" panose="020B0604020202020204" pitchFamily="34" charset="0"/>
              <a:buChar char="•"/>
            </a:pPr>
            <a:r>
              <a:rPr lang="es-ES_tradnl" sz="1400" dirty="0">
                <a:solidFill>
                  <a:schemeClr val="bg1"/>
                </a:solidFill>
              </a:rPr>
              <a:t>El indicador de incidencia de problemas es estable y favorable. –menor de 10%-. Debido a la naturaleza del modelo de negocio, los problemas van a existir, pero mantenerlos en estos niveles bajos produce un mejor control de los mismos. </a:t>
            </a:r>
          </a:p>
          <a:p>
            <a:pPr marL="285750" indent="-285750">
              <a:spcBef>
                <a:spcPts val="600"/>
              </a:spcBef>
              <a:spcAft>
                <a:spcPts val="600"/>
              </a:spcAft>
              <a:buFont typeface="Arial" panose="020B0604020202020204" pitchFamily="34" charset="0"/>
              <a:buChar char="•"/>
            </a:pPr>
            <a:r>
              <a:rPr lang="es-ES_tradnl" sz="1400" dirty="0">
                <a:solidFill>
                  <a:schemeClr val="bg1"/>
                </a:solidFill>
              </a:rPr>
              <a:t>En cuanto a la evaluación comparativa, SIMAN es líder a ojos del cliente si se consulta por tiendas por departamentos. </a:t>
            </a:r>
          </a:p>
          <a:p>
            <a:pPr marL="285750" indent="-285750">
              <a:spcBef>
                <a:spcPts val="600"/>
              </a:spcBef>
              <a:spcAft>
                <a:spcPts val="600"/>
              </a:spcAft>
              <a:buFont typeface="Arial" panose="020B0604020202020204" pitchFamily="34" charset="0"/>
              <a:buChar char="•"/>
            </a:pPr>
            <a:r>
              <a:rPr lang="es-ES_tradnl" sz="1400" dirty="0">
                <a:solidFill>
                  <a:schemeClr val="bg1"/>
                </a:solidFill>
              </a:rPr>
              <a:t>Si de servicio se trata, SIMAN está en el top en: El Salvador, Guatemala y Costa Rica, pero de cuarta posición en Nicaragua</a:t>
            </a:r>
          </a:p>
          <a:p>
            <a:pPr marL="285750" indent="-285750">
              <a:spcBef>
                <a:spcPts val="600"/>
              </a:spcBef>
              <a:spcAft>
                <a:spcPts val="600"/>
              </a:spcAft>
              <a:buFont typeface="Arial" panose="020B0604020202020204" pitchFamily="34" charset="0"/>
              <a:buChar char="•"/>
            </a:pPr>
            <a:endParaRPr lang="es-CR" sz="1400" dirty="0">
              <a:solidFill>
                <a:schemeClr val="bg1"/>
              </a:solidFill>
            </a:endParaRPr>
          </a:p>
        </p:txBody>
      </p:sp>
    </p:spTree>
    <p:extLst>
      <p:ext uri="{BB962C8B-B14F-4D97-AF65-F5344CB8AC3E}">
        <p14:creationId xmlns:p14="http://schemas.microsoft.com/office/powerpoint/2010/main" val="15868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757A44-4B82-0841-8148-CC4934AA2903}"/>
              </a:ext>
            </a:extLst>
          </p:cNvPr>
          <p:cNvSpPr txBox="1"/>
          <p:nvPr/>
        </p:nvSpPr>
        <p:spPr>
          <a:xfrm>
            <a:off x="40673" y="527954"/>
            <a:ext cx="12110654" cy="461665"/>
          </a:xfrm>
          <a:prstGeom prst="rect">
            <a:avLst/>
          </a:prstGeom>
          <a:noFill/>
        </p:spPr>
        <p:txBody>
          <a:bodyPr wrap="square" rtlCol="0">
            <a:spAutoFit/>
          </a:bodyPr>
          <a:lstStyle/>
          <a:p>
            <a:pPr algn="ctr"/>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RECOMENDACIONES</a:t>
            </a:r>
            <a:endParaRPr lang="es-CR" sz="2400"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AEF92A98-417A-674A-BDC7-36903F9E54FD}"/>
              </a:ext>
            </a:extLst>
          </p:cNvPr>
          <p:cNvSpPr txBox="1"/>
          <p:nvPr/>
        </p:nvSpPr>
        <p:spPr>
          <a:xfrm>
            <a:off x="965958" y="2198914"/>
            <a:ext cx="10703528" cy="3077766"/>
          </a:xfrm>
          <a:prstGeom prst="rect">
            <a:avLst/>
          </a:prstGeom>
          <a:noFill/>
        </p:spPr>
        <p:txBody>
          <a:bodyPr wrap="square" rtlCol="0" anchor="t">
            <a:spAutoFit/>
          </a:bodyPr>
          <a:lstStyle/>
          <a:p>
            <a:pPr marL="285750" indent="-285750">
              <a:spcBef>
                <a:spcPts val="600"/>
              </a:spcBef>
              <a:spcAft>
                <a:spcPts val="600"/>
              </a:spcAft>
              <a:buFont typeface="Arial" panose="020B0604020202020204" pitchFamily="34" charset="0"/>
              <a:buChar char="•"/>
            </a:pPr>
            <a:r>
              <a:rPr lang="es-ES_tradnl" sz="1400" dirty="0">
                <a:solidFill>
                  <a:schemeClr val="bg1"/>
                </a:solidFill>
              </a:rPr>
              <a:t>El posicionamiento es el área de mejora para el aumento del Índice de Salud de Marca. Este aspecto se vuelve acción prioritaria, el abordaje puede ser mediante publicidad de posicionamiento, por diferentes medios, redes sociales entre ellos. </a:t>
            </a:r>
          </a:p>
          <a:p>
            <a:pPr marL="285750" indent="-285750">
              <a:spcBef>
                <a:spcPts val="600"/>
              </a:spcBef>
              <a:spcAft>
                <a:spcPts val="600"/>
              </a:spcAft>
              <a:buFont typeface="Arial" panose="020B0604020202020204" pitchFamily="34" charset="0"/>
              <a:buChar char="•"/>
            </a:pPr>
            <a:r>
              <a:rPr lang="es-ES_tradnl" sz="1400" dirty="0">
                <a:solidFill>
                  <a:schemeClr val="bg1"/>
                </a:solidFill>
              </a:rPr>
              <a:t>La imagen funcional es afectada por los tiempos de espera al último momento del proceso de compra. En este sentido, es necesario evaluar la cantidad de cajas disponibles y aplicar los procesos de teoría de colas o líneas de espera del sistema SIMAN. Esto con el fin de detectar los parámetros específicos que lleven a la optimización del tiempo, en función de los colaboradores disponibles y los momentos de alta frecuencia de compras por los clientes. </a:t>
            </a:r>
            <a:endParaRPr lang="es-ES_tradnl" sz="1400" dirty="0">
              <a:solidFill>
                <a:schemeClr val="bg1"/>
              </a:solidFill>
              <a:cs typeface="Calibri"/>
            </a:endParaRPr>
          </a:p>
          <a:p>
            <a:pPr marL="285750" indent="-285750">
              <a:spcBef>
                <a:spcPts val="600"/>
              </a:spcBef>
              <a:spcAft>
                <a:spcPts val="600"/>
              </a:spcAft>
              <a:buFont typeface="Arial" panose="020B0604020202020204" pitchFamily="34" charset="0"/>
              <a:buChar char="•"/>
            </a:pPr>
            <a:r>
              <a:rPr lang="es-ES_tradnl" sz="1400" dirty="0">
                <a:solidFill>
                  <a:schemeClr val="bg1"/>
                </a:solidFill>
              </a:rPr>
              <a:t>Monitoreo de los procesos de devolución, conviene realizar un “</a:t>
            </a:r>
            <a:r>
              <a:rPr lang="es-ES_tradnl" sz="1400" dirty="0" err="1">
                <a:solidFill>
                  <a:schemeClr val="bg1"/>
                </a:solidFill>
              </a:rPr>
              <a:t>journey</a:t>
            </a:r>
            <a:r>
              <a:rPr lang="es-ES_tradnl" sz="1400" dirty="0">
                <a:solidFill>
                  <a:schemeClr val="bg1"/>
                </a:solidFill>
              </a:rPr>
              <a:t> </a:t>
            </a:r>
            <a:r>
              <a:rPr lang="es-ES_tradnl" sz="1400" dirty="0" err="1">
                <a:solidFill>
                  <a:schemeClr val="bg1"/>
                </a:solidFill>
              </a:rPr>
              <a:t>map</a:t>
            </a:r>
            <a:r>
              <a:rPr lang="es-ES_tradnl" sz="1400" dirty="0">
                <a:solidFill>
                  <a:schemeClr val="bg1"/>
                </a:solidFill>
              </a:rPr>
              <a:t>” y entender la percepción del cliente después de interactuar de forma física y emocional con los procesos implicados en una devolución de producto. </a:t>
            </a:r>
          </a:p>
          <a:p>
            <a:pPr marL="285750" indent="-285750">
              <a:spcBef>
                <a:spcPts val="600"/>
              </a:spcBef>
              <a:spcAft>
                <a:spcPts val="600"/>
              </a:spcAft>
              <a:buFont typeface="Arial" panose="020B0604020202020204" pitchFamily="34" charset="0"/>
              <a:buChar char="•"/>
            </a:pPr>
            <a:r>
              <a:rPr lang="es-ES_tradnl" sz="1400" dirty="0">
                <a:solidFill>
                  <a:schemeClr val="bg1"/>
                </a:solidFill>
              </a:rPr>
              <a:t>Difusión de la tarjeta credisiman, donde se resalte de manera tangible los beneficios que esta ofrece. Para los clientes continua como un plástico común sin valor agregado real. </a:t>
            </a:r>
            <a:endParaRPr lang="es-ES_tradnl" sz="1400" dirty="0">
              <a:solidFill>
                <a:schemeClr val="bg1"/>
              </a:solidFill>
              <a:cs typeface="Calibri"/>
            </a:endParaRPr>
          </a:p>
          <a:p>
            <a:pPr marL="285750" indent="-285750">
              <a:spcBef>
                <a:spcPts val="600"/>
              </a:spcBef>
              <a:spcAft>
                <a:spcPts val="600"/>
              </a:spcAft>
              <a:buFont typeface="Arial" panose="020B0604020202020204" pitchFamily="34" charset="0"/>
              <a:buChar char="•"/>
            </a:pPr>
            <a:endParaRPr lang="es-ES_tradnl" sz="1400" dirty="0">
              <a:solidFill>
                <a:schemeClr val="bg1"/>
              </a:solidFill>
            </a:endParaRPr>
          </a:p>
        </p:txBody>
      </p:sp>
    </p:spTree>
    <p:extLst>
      <p:ext uri="{BB962C8B-B14F-4D97-AF65-F5344CB8AC3E}">
        <p14:creationId xmlns:p14="http://schemas.microsoft.com/office/powerpoint/2010/main" val="4037323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A2B944-96A8-634A-B06F-9945B5D01190}"/>
              </a:ext>
            </a:extLst>
          </p:cNvPr>
          <p:cNvSpPr/>
          <p:nvPr/>
        </p:nvSpPr>
        <p:spPr>
          <a:xfrm>
            <a:off x="401095" y="2456866"/>
            <a:ext cx="5590032" cy="1323439"/>
          </a:xfrm>
          <a:prstGeom prst="rect">
            <a:avLst/>
          </a:prstGeom>
        </p:spPr>
        <p:txBody>
          <a:bodyPr wrap="square" anchor="t">
            <a:spAutoFit/>
          </a:bodyPr>
          <a:lstStyle/>
          <a:p>
            <a:pPr algn="ctr"/>
            <a:r>
              <a:rPr lang="es-CR" sz="4000" dirty="0">
                <a:solidFill>
                  <a:srgbClr val="2D7065"/>
                </a:solidFill>
                <a:latin typeface="Calibri"/>
                <a:cs typeface="Calibri"/>
              </a:rPr>
              <a:t>SIMAN Salud de Marca</a:t>
            </a:r>
            <a:endParaRPr lang="en-US" sz="4000">
              <a:solidFill>
                <a:srgbClr val="2D7065"/>
              </a:solidFill>
              <a:cs typeface="Calibri"/>
            </a:endParaRPr>
          </a:p>
          <a:p>
            <a:pPr algn="ctr">
              <a:lnSpc>
                <a:spcPct val="100000"/>
              </a:lnSpc>
            </a:pPr>
            <a:r>
              <a:rPr lang="es-CR" sz="4000" dirty="0">
                <a:solidFill>
                  <a:srgbClr val="2D7065"/>
                </a:solidFill>
                <a:latin typeface="Calibri"/>
                <a:cs typeface="Calibri"/>
              </a:rPr>
              <a:t>Informe Regional</a:t>
            </a:r>
            <a:endParaRPr lang="es-CR" sz="4000" dirty="0">
              <a:solidFill>
                <a:srgbClr val="2D7065"/>
              </a:solidFill>
            </a:endParaRPr>
          </a:p>
        </p:txBody>
      </p:sp>
    </p:spTree>
    <p:extLst>
      <p:ext uri="{BB962C8B-B14F-4D97-AF65-F5344CB8AC3E}">
        <p14:creationId xmlns:p14="http://schemas.microsoft.com/office/powerpoint/2010/main" val="157189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1">
            <a:extLst>
              <a:ext uri="{FF2B5EF4-FFF2-40B4-BE49-F238E27FC236}">
                <a16:creationId xmlns:a16="http://schemas.microsoft.com/office/drawing/2014/main" id="{4A4E6686-C65F-574E-BCD8-001DAFACAA63}"/>
              </a:ext>
            </a:extLst>
          </p:cNvPr>
          <p:cNvSpPr/>
          <p:nvPr/>
        </p:nvSpPr>
        <p:spPr>
          <a:xfrm>
            <a:off x="4611998" y="1025668"/>
            <a:ext cx="2593728" cy="2593727"/>
          </a:xfrm>
          <a:prstGeom prst="ellipse">
            <a:avLst/>
          </a:prstGeom>
          <a:solidFill>
            <a:sysClr val="window" lastClr="FFFFFF">
              <a:lumMod val="85000"/>
            </a:sysClr>
          </a:solidFill>
          <a:ln w="25400" cap="flat" cmpd="sng" algn="ctr">
            <a:noFill/>
            <a:prstDash val="solid"/>
          </a:ln>
          <a:effectLst/>
          <a:scene3d>
            <a:camera prst="perspectiveRelaxedModerately" fov="4500000">
              <a:rot lat="17100000" lon="0" rev="0"/>
            </a:camera>
            <a:lightRig rig="balanced" dir="t">
              <a:rot lat="0" lon="0" rev="0"/>
            </a:lightRig>
          </a:scene3d>
          <a:sp3d prstMaterial="plastic">
            <a:bevelT w="25400" h="127000" prst="coolSlant"/>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a typeface="+mn-ea"/>
              <a:cs typeface="+mn-cs"/>
            </a:endParaRPr>
          </a:p>
        </p:txBody>
      </p:sp>
      <p:sp>
        <p:nvSpPr>
          <p:cNvPr id="3" name="Oval 55">
            <a:extLst>
              <a:ext uri="{FF2B5EF4-FFF2-40B4-BE49-F238E27FC236}">
                <a16:creationId xmlns:a16="http://schemas.microsoft.com/office/drawing/2014/main" id="{7E46E5D6-7745-C041-8AC8-2D26A427F0CE}"/>
              </a:ext>
            </a:extLst>
          </p:cNvPr>
          <p:cNvSpPr/>
          <p:nvPr/>
        </p:nvSpPr>
        <p:spPr>
          <a:xfrm>
            <a:off x="7120657" y="1898321"/>
            <a:ext cx="1063290" cy="1068563"/>
          </a:xfrm>
          <a:prstGeom prst="ellipse">
            <a:avLst/>
          </a:prstGeom>
          <a:solidFill>
            <a:srgbClr val="FFC000"/>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IF</a:t>
            </a:r>
          </a:p>
        </p:txBody>
      </p:sp>
      <p:sp>
        <p:nvSpPr>
          <p:cNvPr id="4" name="Oval 56">
            <a:extLst>
              <a:ext uri="{FF2B5EF4-FFF2-40B4-BE49-F238E27FC236}">
                <a16:creationId xmlns:a16="http://schemas.microsoft.com/office/drawing/2014/main" id="{CEAE4000-043A-9E49-A001-4E4107B6EDEE}"/>
              </a:ext>
            </a:extLst>
          </p:cNvPr>
          <p:cNvSpPr/>
          <p:nvPr/>
        </p:nvSpPr>
        <p:spPr>
          <a:xfrm>
            <a:off x="3766679" y="1933029"/>
            <a:ext cx="1016000" cy="1016000"/>
          </a:xfrm>
          <a:prstGeom prst="ellipse">
            <a:avLst/>
          </a:prstGeom>
          <a:solidFill>
            <a:srgbClr val="1F497D"/>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IR</a:t>
            </a:r>
          </a:p>
        </p:txBody>
      </p:sp>
      <p:sp>
        <p:nvSpPr>
          <p:cNvPr id="5" name="Oval 89">
            <a:extLst>
              <a:ext uri="{FF2B5EF4-FFF2-40B4-BE49-F238E27FC236}">
                <a16:creationId xmlns:a16="http://schemas.microsoft.com/office/drawing/2014/main" id="{EA36DDB5-C4A8-9D4E-95FA-C13FFB513F40}"/>
              </a:ext>
            </a:extLst>
          </p:cNvPr>
          <p:cNvSpPr/>
          <p:nvPr/>
        </p:nvSpPr>
        <p:spPr>
          <a:xfrm>
            <a:off x="5152795" y="1378122"/>
            <a:ext cx="1498329" cy="1183509"/>
          </a:xfrm>
          <a:prstGeom prst="ellipse">
            <a:avLst/>
          </a:prstGeom>
          <a:solidFill>
            <a:srgbClr val="A3A3A3"/>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a typeface="+mn-ea"/>
              <a:cs typeface="+mn-cs"/>
            </a:endParaRPr>
          </a:p>
        </p:txBody>
      </p:sp>
      <p:sp>
        <p:nvSpPr>
          <p:cNvPr id="6" name="TextBox 90">
            <a:extLst>
              <a:ext uri="{FF2B5EF4-FFF2-40B4-BE49-F238E27FC236}">
                <a16:creationId xmlns:a16="http://schemas.microsoft.com/office/drawing/2014/main" id="{D35B0832-F41E-054F-B7D1-B2E0480283B6}"/>
              </a:ext>
            </a:extLst>
          </p:cNvPr>
          <p:cNvSpPr txBox="1"/>
          <p:nvPr/>
        </p:nvSpPr>
        <p:spPr>
          <a:xfrm>
            <a:off x="5154284" y="1744401"/>
            <a:ext cx="1498329" cy="688202"/>
          </a:xfrm>
          <a:prstGeom prst="rect">
            <a:avLst/>
          </a:prstGeom>
          <a:noFill/>
        </p:spPr>
        <p:txBody>
          <a:bodyPr wrap="square" rtlCol="0">
            <a:spAutoFit/>
          </a:bodyPr>
          <a:lstStyle/>
          <a:p>
            <a:pPr algn="ctr" defTabSz="1219170">
              <a:lnSpc>
                <a:spcPct val="80000"/>
              </a:lnSpc>
            </a:pPr>
            <a:r>
              <a:rPr lang="es-ES_tradnl" sz="1600" kern="0" dirty="0">
                <a:solidFill>
                  <a:prstClr val="white"/>
                </a:solidFill>
              </a:rPr>
              <a:t>Salud</a:t>
            </a:r>
            <a:r>
              <a:rPr lang="en-US" sz="1600" kern="0" dirty="0">
                <a:solidFill>
                  <a:prstClr val="white"/>
                </a:solidFill>
              </a:rPr>
              <a:t> de Marca </a:t>
            </a:r>
          </a:p>
          <a:p>
            <a:pPr algn="ctr" defTabSz="1219170">
              <a:lnSpc>
                <a:spcPct val="80000"/>
              </a:lnSpc>
            </a:pPr>
            <a:r>
              <a:rPr lang="es-CR" sz="1600" i="1" dirty="0"/>
              <a:t>“Brand Health”</a:t>
            </a:r>
          </a:p>
          <a:p>
            <a:pPr algn="ctr" defTabSz="1219170">
              <a:lnSpc>
                <a:spcPct val="80000"/>
              </a:lnSpc>
            </a:pPr>
            <a:endParaRPr lang="en-US" sz="1600" kern="0" dirty="0">
              <a:solidFill>
                <a:prstClr val="white"/>
              </a:solidFill>
            </a:endParaRPr>
          </a:p>
        </p:txBody>
      </p:sp>
      <p:sp>
        <p:nvSpPr>
          <p:cNvPr id="7" name="Oval 148">
            <a:extLst>
              <a:ext uri="{FF2B5EF4-FFF2-40B4-BE49-F238E27FC236}">
                <a16:creationId xmlns:a16="http://schemas.microsoft.com/office/drawing/2014/main" id="{D81D092E-B939-C445-8612-84692A6763DB}"/>
              </a:ext>
            </a:extLst>
          </p:cNvPr>
          <p:cNvSpPr/>
          <p:nvPr/>
        </p:nvSpPr>
        <p:spPr>
          <a:xfrm>
            <a:off x="5414672" y="2603395"/>
            <a:ext cx="1016000" cy="1016000"/>
          </a:xfrm>
          <a:prstGeom prst="ellipse">
            <a:avLst/>
          </a:prstGeom>
          <a:solidFill>
            <a:srgbClr val="6BC2ED"/>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P</a:t>
            </a:r>
          </a:p>
        </p:txBody>
      </p:sp>
      <p:sp>
        <p:nvSpPr>
          <p:cNvPr id="8" name="Título 1">
            <a:extLst>
              <a:ext uri="{FF2B5EF4-FFF2-40B4-BE49-F238E27FC236}">
                <a16:creationId xmlns:a16="http://schemas.microsoft.com/office/drawing/2014/main" id="{6DB59FE4-4B46-0442-A25C-2BAB01E02353}"/>
              </a:ext>
            </a:extLst>
          </p:cNvPr>
          <p:cNvSpPr txBox="1">
            <a:spLocks/>
          </p:cNvSpPr>
          <p:nvPr/>
        </p:nvSpPr>
        <p:spPr>
          <a:xfrm>
            <a:off x="168100" y="123803"/>
            <a:ext cx="6952557" cy="5961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1800" dirty="0">
                <a:solidFill>
                  <a:schemeClr val="bg1"/>
                </a:solidFill>
              </a:rPr>
              <a:t>MODELO DE SALUD DE MARCA</a:t>
            </a:r>
            <a:endParaRPr lang="es-CR" sz="2000" dirty="0">
              <a:solidFill>
                <a:schemeClr val="bg1"/>
              </a:solidFill>
            </a:endParaRPr>
          </a:p>
        </p:txBody>
      </p:sp>
      <p:sp>
        <p:nvSpPr>
          <p:cNvPr id="10" name="CuadroTexto 9">
            <a:extLst>
              <a:ext uri="{FF2B5EF4-FFF2-40B4-BE49-F238E27FC236}">
                <a16:creationId xmlns:a16="http://schemas.microsoft.com/office/drawing/2014/main" id="{75A3E2D6-EBF5-B646-981D-05A8C1BEF566}"/>
              </a:ext>
            </a:extLst>
          </p:cNvPr>
          <p:cNvSpPr txBox="1"/>
          <p:nvPr/>
        </p:nvSpPr>
        <p:spPr>
          <a:xfrm>
            <a:off x="1420177" y="748763"/>
            <a:ext cx="8921990" cy="461665"/>
          </a:xfrm>
          <a:prstGeom prst="rect">
            <a:avLst/>
          </a:prstGeom>
          <a:noFill/>
        </p:spPr>
        <p:txBody>
          <a:bodyPr wrap="square" rtlCol="0">
            <a:spAutoFit/>
          </a:bodyPr>
          <a:lstStyle/>
          <a:p>
            <a:pPr algn="just"/>
            <a:r>
              <a:rPr lang="es-CR" sz="1200" dirty="0"/>
              <a:t>El indicador de Salud de Marca  es el producto de la relación entre el posicionamiento mediante la mención espontánea ajustada por el efecto halo, y los indicadores de imagen funcional e imagen reputacional producto del análisis factorial. </a:t>
            </a:r>
          </a:p>
        </p:txBody>
      </p:sp>
      <p:sp>
        <p:nvSpPr>
          <p:cNvPr id="11" name="Rectángulo redondeado 10">
            <a:extLst>
              <a:ext uri="{FF2B5EF4-FFF2-40B4-BE49-F238E27FC236}">
                <a16:creationId xmlns:a16="http://schemas.microsoft.com/office/drawing/2014/main" id="{835A2280-66C5-CE40-8655-C07D79AB752D}"/>
              </a:ext>
            </a:extLst>
          </p:cNvPr>
          <p:cNvSpPr/>
          <p:nvPr/>
        </p:nvSpPr>
        <p:spPr>
          <a:xfrm>
            <a:off x="7820122" y="1888508"/>
            <a:ext cx="1636643" cy="3836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400" dirty="0"/>
              <a:t>Imagen Funcional</a:t>
            </a:r>
          </a:p>
        </p:txBody>
      </p:sp>
      <p:sp>
        <p:nvSpPr>
          <p:cNvPr id="12" name="Rectángulo redondeado 11">
            <a:extLst>
              <a:ext uri="{FF2B5EF4-FFF2-40B4-BE49-F238E27FC236}">
                <a16:creationId xmlns:a16="http://schemas.microsoft.com/office/drawing/2014/main" id="{D6E85E2B-365B-E644-B646-0965CDCB51EA}"/>
              </a:ext>
            </a:extLst>
          </p:cNvPr>
          <p:cNvSpPr/>
          <p:nvPr/>
        </p:nvSpPr>
        <p:spPr>
          <a:xfrm>
            <a:off x="2058429" y="1821744"/>
            <a:ext cx="2059388" cy="4504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400" dirty="0"/>
              <a:t>Imagen Reputacional</a:t>
            </a:r>
          </a:p>
        </p:txBody>
      </p:sp>
      <p:sp>
        <p:nvSpPr>
          <p:cNvPr id="13" name="Rectángulo redondeado 12">
            <a:extLst>
              <a:ext uri="{FF2B5EF4-FFF2-40B4-BE49-F238E27FC236}">
                <a16:creationId xmlns:a16="http://schemas.microsoft.com/office/drawing/2014/main" id="{223B7E3D-8E0E-1448-A94B-9C6506B86AF0}"/>
              </a:ext>
            </a:extLst>
          </p:cNvPr>
          <p:cNvSpPr/>
          <p:nvPr/>
        </p:nvSpPr>
        <p:spPr>
          <a:xfrm>
            <a:off x="6209457" y="3094357"/>
            <a:ext cx="1706415" cy="3975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600" dirty="0"/>
              <a:t>Posicionamiento</a:t>
            </a:r>
          </a:p>
        </p:txBody>
      </p:sp>
      <p:sp>
        <p:nvSpPr>
          <p:cNvPr id="14" name="CuadroTexto 13">
            <a:extLst>
              <a:ext uri="{FF2B5EF4-FFF2-40B4-BE49-F238E27FC236}">
                <a16:creationId xmlns:a16="http://schemas.microsoft.com/office/drawing/2014/main" id="{B9C160C8-026D-1E4E-999B-86D2E435CD31}"/>
              </a:ext>
            </a:extLst>
          </p:cNvPr>
          <p:cNvSpPr txBox="1"/>
          <p:nvPr/>
        </p:nvSpPr>
        <p:spPr>
          <a:xfrm>
            <a:off x="1443756" y="3628638"/>
            <a:ext cx="8874832" cy="1954381"/>
          </a:xfrm>
          <a:prstGeom prst="rect">
            <a:avLst/>
          </a:prstGeom>
          <a:noFill/>
        </p:spPr>
        <p:txBody>
          <a:bodyPr wrap="square" rtlCol="0">
            <a:spAutoFit/>
          </a:bodyPr>
          <a:lstStyle/>
          <a:p>
            <a:pPr algn="just">
              <a:spcBef>
                <a:spcPts val="600"/>
              </a:spcBef>
              <a:spcAft>
                <a:spcPts val="600"/>
              </a:spcAft>
            </a:pPr>
            <a:r>
              <a:rPr lang="es-ES_tradnl" sz="1200" dirty="0">
                <a:solidFill>
                  <a:srgbClr val="1D2944"/>
                </a:solidFill>
              </a:rPr>
              <a:t>Los indicadores de imagen funcional y de reputación corresponden al promedio ponderado de los ítems que componen la dimensión. Como ponderador se utiliza las cargas o ”pesos” producto del análisis factorial. Esta medida se encuentra en una escala de 1 al 5 donde valores cercanos al cinco (5) indican buena imagen y a uno (1) mala imagen. </a:t>
            </a:r>
          </a:p>
          <a:p>
            <a:pPr algn="just">
              <a:spcBef>
                <a:spcPts val="600"/>
              </a:spcBef>
              <a:spcAft>
                <a:spcPts val="600"/>
              </a:spcAft>
            </a:pPr>
            <a:r>
              <a:rPr lang="es-ES_tradnl" sz="1200" dirty="0">
                <a:solidFill>
                  <a:srgbClr val="1D2944"/>
                </a:solidFill>
              </a:rPr>
              <a:t>Para el posicionamiento se utiliza las menciones hacia la marca.  “Top </a:t>
            </a:r>
            <a:r>
              <a:rPr lang="es-ES_tradnl" sz="1200" dirty="0" err="1">
                <a:solidFill>
                  <a:srgbClr val="1D2944"/>
                </a:solidFill>
              </a:rPr>
              <a:t>Of</a:t>
            </a:r>
            <a:r>
              <a:rPr lang="es-ES_tradnl" sz="1200" dirty="0">
                <a:solidFill>
                  <a:srgbClr val="1D2944"/>
                </a:solidFill>
              </a:rPr>
              <a:t> </a:t>
            </a:r>
            <a:r>
              <a:rPr lang="es-ES_tradnl" sz="1200" dirty="0" err="1">
                <a:solidFill>
                  <a:srgbClr val="1D2944"/>
                </a:solidFill>
              </a:rPr>
              <a:t>Mind</a:t>
            </a:r>
            <a:r>
              <a:rPr lang="es-ES_tradnl" sz="1200" dirty="0">
                <a:solidFill>
                  <a:srgbClr val="1D2944"/>
                </a:solidFill>
              </a:rPr>
              <a:t>” (tres puntos), mención espontánea (dos puntos) mención ayudada (un punto). Aquellos casos en los que SIMAN sea la tienda preferida se asigna un puntaje extra de 1. </a:t>
            </a:r>
          </a:p>
          <a:p>
            <a:pPr algn="just">
              <a:spcBef>
                <a:spcPts val="600"/>
              </a:spcBef>
              <a:spcAft>
                <a:spcPts val="600"/>
              </a:spcAft>
            </a:pPr>
            <a:r>
              <a:rPr lang="es-ES_tradnl" sz="1200" dirty="0">
                <a:solidFill>
                  <a:srgbClr val="1D2944"/>
                </a:solidFill>
              </a:rPr>
              <a:t>Finalmente, se calcula la media aritmética de los valores obtenidos para obtener el indicador final, esto bajo el supuesto de que el efecto que genera los diferentes componentes del indicador se producen en igual proporción. </a:t>
            </a:r>
          </a:p>
          <a:p>
            <a:endParaRPr lang="es-CR" sz="1200" b="1" dirty="0">
              <a:solidFill>
                <a:srgbClr val="1D2944"/>
              </a:solidFill>
            </a:endParaRPr>
          </a:p>
        </p:txBody>
      </p:sp>
      <p:graphicFrame>
        <p:nvGraphicFramePr>
          <p:cNvPr id="15" name="7 Tabla">
            <a:extLst>
              <a:ext uri="{FF2B5EF4-FFF2-40B4-BE49-F238E27FC236}">
                <a16:creationId xmlns:a16="http://schemas.microsoft.com/office/drawing/2014/main" id="{79740A1D-22AE-8942-8DD6-83C07D0ECBB3}"/>
              </a:ext>
            </a:extLst>
          </p:cNvPr>
          <p:cNvGraphicFramePr>
            <a:graphicFrameLocks noGrp="1"/>
          </p:cNvGraphicFramePr>
          <p:nvPr>
            <p:extLst>
              <p:ext uri="{D42A27DB-BD31-4B8C-83A1-F6EECF244321}">
                <p14:modId xmlns:p14="http://schemas.microsoft.com/office/powerpoint/2010/main" val="820094555"/>
              </p:ext>
            </p:extLst>
          </p:nvPr>
        </p:nvGraphicFramePr>
        <p:xfrm>
          <a:off x="4071420" y="5504149"/>
          <a:ext cx="3580882" cy="989965"/>
        </p:xfrm>
        <a:graphic>
          <a:graphicData uri="http://schemas.openxmlformats.org/drawingml/2006/table">
            <a:tbl>
              <a:tblPr>
                <a:tableStyleId>{68D230F3-CF80-4859-8CE7-A43EE81993B5}</a:tableStyleId>
              </a:tblPr>
              <a:tblGrid>
                <a:gridCol w="2091988">
                  <a:extLst>
                    <a:ext uri="{9D8B030D-6E8A-4147-A177-3AD203B41FA5}">
                      <a16:colId xmlns:a16="http://schemas.microsoft.com/office/drawing/2014/main" val="20000"/>
                    </a:ext>
                  </a:extLst>
                </a:gridCol>
                <a:gridCol w="1488894">
                  <a:extLst>
                    <a:ext uri="{9D8B030D-6E8A-4147-A177-3AD203B41FA5}">
                      <a16:colId xmlns:a16="http://schemas.microsoft.com/office/drawing/2014/main" val="20001"/>
                    </a:ext>
                  </a:extLst>
                </a:gridCol>
              </a:tblGrid>
              <a:tr h="166497">
                <a:tc>
                  <a:txBody>
                    <a:bodyPr/>
                    <a:lstStyle/>
                    <a:p>
                      <a:pPr algn="ctr">
                        <a:lnSpc>
                          <a:spcPct val="115000"/>
                        </a:lnSpc>
                        <a:spcAft>
                          <a:spcPts val="0"/>
                        </a:spcAft>
                      </a:pPr>
                      <a:r>
                        <a:rPr lang="es-MX" sz="1200" kern="1200" dirty="0">
                          <a:solidFill>
                            <a:schemeClr val="bg1"/>
                          </a:solidFill>
                          <a:latin typeface="+mn-lt"/>
                          <a:ea typeface="+mn-ea"/>
                          <a:cs typeface="+mn-cs"/>
                        </a:rPr>
                        <a:t>Escala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MX" sz="1200" kern="1200" dirty="0">
                          <a:solidFill>
                            <a:schemeClr val="bg1"/>
                          </a:solidFill>
                          <a:latin typeface="+mn-lt"/>
                          <a:ea typeface="+mn-ea"/>
                          <a:cs typeface="+mn-cs"/>
                        </a:rPr>
                        <a:t>Estado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Menor a 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Delicado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Entre 2 y 3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Enfermo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Entre 3 y 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Estable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Mayor a 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Saludable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168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75F95F9-9D22-3A4F-823B-FC7AC7E6D6E5}"/>
              </a:ext>
            </a:extLst>
          </p:cNvPr>
          <p:cNvSpPr>
            <a:spLocks noGrp="1"/>
          </p:cNvSpPr>
          <p:nvPr>
            <p:ph type="title" idx="4294967295"/>
          </p:nvPr>
        </p:nvSpPr>
        <p:spPr>
          <a:xfrm>
            <a:off x="82296" y="128303"/>
            <a:ext cx="6951663" cy="385807"/>
          </a:xfrm>
          <a:prstGeom prst="rect">
            <a:avLst/>
          </a:prstGeom>
        </p:spPr>
        <p:txBody>
          <a:bodyPr>
            <a:noAutofit/>
          </a:bodyPr>
          <a:lstStyle/>
          <a:p>
            <a:r>
              <a:rPr lang="es-CR" sz="1800" dirty="0">
                <a:solidFill>
                  <a:schemeClr val="bg1"/>
                </a:solidFill>
              </a:rPr>
              <a:t>EFECTO HALO</a:t>
            </a:r>
          </a:p>
        </p:txBody>
      </p:sp>
      <p:sp>
        <p:nvSpPr>
          <p:cNvPr id="2" name="Rectángulo 1">
            <a:extLst>
              <a:ext uri="{FF2B5EF4-FFF2-40B4-BE49-F238E27FC236}">
                <a16:creationId xmlns:a16="http://schemas.microsoft.com/office/drawing/2014/main" id="{9DC4B941-EB73-9345-9050-7D093F4AFA06}"/>
              </a:ext>
            </a:extLst>
          </p:cNvPr>
          <p:cNvSpPr/>
          <p:nvPr/>
        </p:nvSpPr>
        <p:spPr>
          <a:xfrm>
            <a:off x="1915600" y="768593"/>
            <a:ext cx="8472115" cy="2123658"/>
          </a:xfrm>
          <a:prstGeom prst="rect">
            <a:avLst/>
          </a:prstGeom>
        </p:spPr>
        <p:txBody>
          <a:bodyPr wrap="square">
            <a:spAutoFit/>
          </a:bodyPr>
          <a:lstStyle/>
          <a:p>
            <a:pPr algn="just"/>
            <a:r>
              <a:rPr lang="es-CR" sz="1200" dirty="0"/>
              <a:t>El Efecto Halo (EH) es uno de los sesgos cognitivos que se aprecia con mayor frecuencia en la evaluación de marcas y se refiere a una generalización errónea a partir de una sola característica o usabilidad de un producto. </a:t>
            </a:r>
          </a:p>
          <a:p>
            <a:pPr algn="just"/>
            <a:endParaRPr lang="es-CR" sz="1200" dirty="0"/>
          </a:p>
          <a:p>
            <a:pPr algn="just"/>
            <a:r>
              <a:rPr lang="es-CR" sz="1200" dirty="0"/>
              <a:t>El término en sí, fue acuñado por Thorndike en el año 1920 con la finalidad de separar una valoración atribuida positiva por una sola cualidad positiva o al contrario, valorar negativamente a partir de una única cualidad negativa.</a:t>
            </a:r>
          </a:p>
          <a:p>
            <a:pPr algn="just"/>
            <a:endParaRPr lang="es-CR" sz="1200" dirty="0"/>
          </a:p>
          <a:p>
            <a:pPr algn="just"/>
            <a:r>
              <a:rPr lang="es-CR" sz="1200" dirty="0"/>
              <a:t>Este sesgo es una distorsión cognitiva que afecta la evaluación de marcas y atributos relacionado con las mismas.</a:t>
            </a:r>
          </a:p>
          <a:p>
            <a:pPr algn="just"/>
            <a:endParaRPr lang="es-CR" sz="1200" dirty="0"/>
          </a:p>
          <a:p>
            <a:pPr algn="just"/>
            <a:r>
              <a:rPr lang="es-CR" sz="1200" dirty="0"/>
              <a:t>Para percibir la evaluación del atributo aplicando el efecto Halo suponga a “X” como la variable a evaluar y a “P” como la variable principalidad bancaria, que para efectos de esta investigación es concebida como una variable con sesgo cognitivo, entonces la evaluación del atributo “X” ajustada por el EH esta dada por:  Evaluación (Ajustada EH) : X-P</a:t>
            </a:r>
          </a:p>
        </p:txBody>
      </p:sp>
      <p:graphicFrame>
        <p:nvGraphicFramePr>
          <p:cNvPr id="3" name="Tabla 2">
            <a:extLst>
              <a:ext uri="{FF2B5EF4-FFF2-40B4-BE49-F238E27FC236}">
                <a16:creationId xmlns:a16="http://schemas.microsoft.com/office/drawing/2014/main" id="{0B62101C-C55D-564E-B6AF-F87543F8B4B5}"/>
              </a:ext>
            </a:extLst>
          </p:cNvPr>
          <p:cNvGraphicFramePr>
            <a:graphicFrameLocks noGrp="1"/>
          </p:cNvGraphicFramePr>
          <p:nvPr>
            <p:extLst>
              <p:ext uri="{D42A27DB-BD31-4B8C-83A1-F6EECF244321}">
                <p14:modId xmlns:p14="http://schemas.microsoft.com/office/powerpoint/2010/main" val="630099262"/>
              </p:ext>
            </p:extLst>
          </p:nvPr>
        </p:nvGraphicFramePr>
        <p:xfrm>
          <a:off x="2275063" y="3192145"/>
          <a:ext cx="7753187" cy="2546055"/>
        </p:xfrm>
        <a:graphic>
          <a:graphicData uri="http://schemas.openxmlformats.org/drawingml/2006/table">
            <a:tbl>
              <a:tblPr>
                <a:tableStyleId>{68D230F3-CF80-4859-8CE7-A43EE81993B5}</a:tableStyleId>
              </a:tblPr>
              <a:tblGrid>
                <a:gridCol w="3095453">
                  <a:extLst>
                    <a:ext uri="{9D8B030D-6E8A-4147-A177-3AD203B41FA5}">
                      <a16:colId xmlns:a16="http://schemas.microsoft.com/office/drawing/2014/main" val="3991994122"/>
                    </a:ext>
                  </a:extLst>
                </a:gridCol>
                <a:gridCol w="4657734">
                  <a:extLst>
                    <a:ext uri="{9D8B030D-6E8A-4147-A177-3AD203B41FA5}">
                      <a16:colId xmlns:a16="http://schemas.microsoft.com/office/drawing/2014/main" val="3530574886"/>
                    </a:ext>
                  </a:extLst>
                </a:gridCol>
              </a:tblGrid>
              <a:tr h="482307">
                <a:tc>
                  <a:txBody>
                    <a:bodyPr/>
                    <a:lstStyle/>
                    <a:p>
                      <a:pPr algn="ctr">
                        <a:lnSpc>
                          <a:spcPct val="115000"/>
                        </a:lnSpc>
                        <a:spcAft>
                          <a:spcPts val="0"/>
                        </a:spcAft>
                      </a:pPr>
                      <a:r>
                        <a:rPr lang="es-MX" sz="1200" kern="1200" dirty="0">
                          <a:solidFill>
                            <a:schemeClr val="bg1"/>
                          </a:solidFill>
                          <a:latin typeface="+mn-lt"/>
                          <a:ea typeface="+mn-ea"/>
                          <a:cs typeface="+mn-cs"/>
                        </a:rPr>
                        <a:t>Puntuación  con respecto a resultado de banco principal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2843"/>
                    </a:solidFill>
                  </a:tcPr>
                </a:tc>
                <a:tc>
                  <a:txBody>
                    <a:bodyPr/>
                    <a:lstStyle/>
                    <a:p>
                      <a:pPr algn="ctr">
                        <a:lnSpc>
                          <a:spcPct val="115000"/>
                        </a:lnSpc>
                        <a:spcAft>
                          <a:spcPts val="0"/>
                        </a:spcAft>
                      </a:pPr>
                      <a:r>
                        <a:rPr lang="es-MX" sz="1200" kern="1200" dirty="0">
                          <a:solidFill>
                            <a:schemeClr val="bg1"/>
                          </a:solidFill>
                          <a:latin typeface="+mn-lt"/>
                          <a:ea typeface="+mn-ea"/>
                          <a:cs typeface="+mn-cs"/>
                        </a:rPr>
                        <a:t>Interpretación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2843"/>
                    </a:solidFill>
                  </a:tcPr>
                </a:tc>
                <a:extLst>
                  <a:ext uri="{0D108BD9-81ED-4DB2-BD59-A6C34878D82A}">
                    <a16:rowId xmlns:a16="http://schemas.microsoft.com/office/drawing/2014/main" val="4007316219"/>
                  </a:ext>
                </a:extLst>
              </a:tr>
              <a:tr h="864235">
                <a:tc>
                  <a:txBody>
                    <a:bodyPr/>
                    <a:lstStyle/>
                    <a:p>
                      <a:pPr algn="ctr"/>
                      <a:r>
                        <a:rPr lang="es-CR" sz="1200" dirty="0">
                          <a:solidFill>
                            <a:srgbClr val="1D2944"/>
                          </a:solidFill>
                          <a:latin typeface="Lato" panose="020F0502020204030203" pitchFamily="34" charset="0"/>
                        </a:rPr>
                        <a:t>Menor a 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R" sz="1200" dirty="0">
                          <a:solidFill>
                            <a:srgbClr val="1D2944"/>
                          </a:solidFill>
                          <a:latin typeface="Lato" panose="020F0502020204030203" pitchFamily="34" charset="0"/>
                        </a:rPr>
                        <a:t>El atributo o variable evaluada posee un efecto negativo o resago desfavorable. El porcentaje de personas de acuerdo con este atributo es menor que el que compran en SIMAN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318617"/>
                  </a:ext>
                </a:extLst>
              </a:tr>
              <a:tr h="551337">
                <a:tc>
                  <a:txBody>
                    <a:bodyPr/>
                    <a:lstStyle/>
                    <a:p>
                      <a:pPr algn="ctr">
                        <a:lnSpc>
                          <a:spcPct val="115000"/>
                        </a:lnSpc>
                        <a:spcAft>
                          <a:spcPts val="0"/>
                        </a:spcAft>
                      </a:pPr>
                      <a:r>
                        <a:rPr lang="es-MX" sz="1200" kern="1200" dirty="0">
                          <a:solidFill>
                            <a:schemeClr val="tx1"/>
                          </a:solidFill>
                          <a:latin typeface="+mn-lt"/>
                          <a:ea typeface="+mn-ea"/>
                          <a:cs typeface="+mn-cs"/>
                        </a:rPr>
                        <a:t>Intervalo de 0 a 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CR" sz="1200" dirty="0">
                          <a:solidFill>
                            <a:srgbClr val="1D2944"/>
                          </a:solidFill>
                          <a:latin typeface="Lato" panose="020F0502020204030203" pitchFamily="34" charset="0"/>
                        </a:rPr>
                        <a:t>El porcentaje de personas de acuerdo con este atributo es igual que el que compran en SIMAN</a:t>
                      </a:r>
                      <a:endParaRPr lang="es-MX" sz="12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375403"/>
                  </a:ext>
                </a:extLst>
              </a:tr>
              <a:tr h="648176">
                <a:tc>
                  <a:txBody>
                    <a:bodyPr/>
                    <a:lstStyle/>
                    <a:p>
                      <a:pPr algn="ctr">
                        <a:lnSpc>
                          <a:spcPct val="115000"/>
                        </a:lnSpc>
                        <a:spcAft>
                          <a:spcPts val="0"/>
                        </a:spcAft>
                      </a:pPr>
                      <a:r>
                        <a:rPr lang="es-MX" sz="1200" kern="1200" dirty="0">
                          <a:solidFill>
                            <a:schemeClr val="tx1"/>
                          </a:solidFill>
                          <a:latin typeface="+mn-lt"/>
                          <a:ea typeface="+mn-ea"/>
                          <a:cs typeface="+mn-cs"/>
                        </a:rPr>
                        <a:t>Mayor a 10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R" sz="1200" dirty="0">
                          <a:solidFill>
                            <a:srgbClr val="1D2944"/>
                          </a:solidFill>
                          <a:latin typeface="Lato" panose="020F0502020204030203" pitchFamily="34" charset="0"/>
                        </a:rPr>
                        <a:t>El atributo o variable evaluada posee un efecto positivo o resago favorable. El porcentaje de personas de acuerdo con este atributo es mayor que el que compran en SIMAN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410119"/>
                  </a:ext>
                </a:extLst>
              </a:tr>
            </a:tbl>
          </a:graphicData>
        </a:graphic>
      </p:graphicFrame>
      <p:sp>
        <p:nvSpPr>
          <p:cNvPr id="9" name="Elipse 8">
            <a:extLst>
              <a:ext uri="{FF2B5EF4-FFF2-40B4-BE49-F238E27FC236}">
                <a16:creationId xmlns:a16="http://schemas.microsoft.com/office/drawing/2014/main" id="{E615009B-5555-EB44-BA17-6078C2294FA4}"/>
              </a:ext>
            </a:extLst>
          </p:cNvPr>
          <p:cNvSpPr/>
          <p:nvPr/>
        </p:nvSpPr>
        <p:spPr>
          <a:xfrm>
            <a:off x="2620698" y="4030828"/>
            <a:ext cx="203200" cy="208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Elipse 9">
            <a:extLst>
              <a:ext uri="{FF2B5EF4-FFF2-40B4-BE49-F238E27FC236}">
                <a16:creationId xmlns:a16="http://schemas.microsoft.com/office/drawing/2014/main" id="{663B4411-EA59-E141-8A7F-453104E7BE0A}"/>
              </a:ext>
            </a:extLst>
          </p:cNvPr>
          <p:cNvSpPr/>
          <p:nvPr/>
        </p:nvSpPr>
        <p:spPr>
          <a:xfrm>
            <a:off x="2620698" y="4705700"/>
            <a:ext cx="203200" cy="20814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8E1F84DF-1C08-BE4F-903C-62B75D44D96B}"/>
              </a:ext>
            </a:extLst>
          </p:cNvPr>
          <p:cNvSpPr/>
          <p:nvPr/>
        </p:nvSpPr>
        <p:spPr>
          <a:xfrm>
            <a:off x="2621497" y="5343384"/>
            <a:ext cx="203200" cy="20814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CuadroTexto 4">
            <a:extLst>
              <a:ext uri="{FF2B5EF4-FFF2-40B4-BE49-F238E27FC236}">
                <a16:creationId xmlns:a16="http://schemas.microsoft.com/office/drawing/2014/main" id="{265D0C01-4B90-3343-9540-F18A61E7630C}"/>
              </a:ext>
            </a:extLst>
          </p:cNvPr>
          <p:cNvSpPr txBox="1"/>
          <p:nvPr/>
        </p:nvSpPr>
        <p:spPr>
          <a:xfrm>
            <a:off x="2275064" y="5835240"/>
            <a:ext cx="5907882" cy="246221"/>
          </a:xfrm>
          <a:prstGeom prst="rect">
            <a:avLst/>
          </a:prstGeom>
          <a:noFill/>
        </p:spPr>
        <p:txBody>
          <a:bodyPr wrap="square" rtlCol="0">
            <a:spAutoFit/>
          </a:bodyPr>
          <a:lstStyle/>
          <a:p>
            <a:r>
              <a:rPr lang="es-CR" sz="1000" dirty="0">
                <a:solidFill>
                  <a:srgbClr val="1D2944"/>
                </a:solidFill>
                <a:latin typeface="Lato" panose="020F0502020204030203" pitchFamily="34" charset="0"/>
              </a:rPr>
              <a:t>Nota1/ Se utiliza el margen de error como el valor de comparabilidad</a:t>
            </a:r>
          </a:p>
        </p:txBody>
      </p:sp>
      <p:sp>
        <p:nvSpPr>
          <p:cNvPr id="12" name="Rectángulo 11">
            <a:extLst>
              <a:ext uri="{FF2B5EF4-FFF2-40B4-BE49-F238E27FC236}">
                <a16:creationId xmlns:a16="http://schemas.microsoft.com/office/drawing/2014/main" id="{A18694DC-CCCB-2349-B012-3E004AD03094}"/>
              </a:ext>
            </a:extLst>
          </p:cNvPr>
          <p:cNvSpPr/>
          <p:nvPr/>
        </p:nvSpPr>
        <p:spPr>
          <a:xfrm>
            <a:off x="1130956" y="6292930"/>
            <a:ext cx="7493620" cy="338554"/>
          </a:xfrm>
          <a:prstGeom prst="rect">
            <a:avLst/>
          </a:prstGeom>
        </p:spPr>
        <p:txBody>
          <a:bodyPr wrap="square">
            <a:spAutoFit/>
          </a:bodyPr>
          <a:lstStyle/>
          <a:p>
            <a:r>
              <a:rPr lang="es-CR" sz="800" dirty="0"/>
              <a:t>Nisbett, Richard E.; Timothy D. Wilson (1977). «The halo effect: Evidence for unconscious alteration of judgments». </a:t>
            </a:r>
            <a:r>
              <a:rPr lang="es-CR" sz="800" dirty="0">
                <a:hlinkClick r:id="rId2" tooltip="Journal of Personality and Social Psychology">
                  <a:extLst>
                    <a:ext uri="{A12FA001-AC4F-418D-AE19-62706E023703}">
                      <ahyp:hlinkClr xmlns:ahyp="http://schemas.microsoft.com/office/drawing/2018/hyperlinkcolor" val="tx"/>
                    </a:ext>
                  </a:extLst>
                </a:hlinkClick>
              </a:rPr>
              <a:t>Journal of Personality and Social Psychology</a:t>
            </a:r>
            <a:r>
              <a:rPr lang="es-CR" sz="800" dirty="0"/>
              <a:t> (</a:t>
            </a:r>
            <a:r>
              <a:rPr lang="es-CR" sz="800" dirty="0">
                <a:hlinkClick r:id="rId3" tooltip="American Psychological Association">
                  <a:extLst>
                    <a:ext uri="{A12FA001-AC4F-418D-AE19-62706E023703}">
                      <ahyp:hlinkClr xmlns:ahyp="http://schemas.microsoft.com/office/drawing/2018/hyperlinkcolor" val="tx"/>
                    </a:ext>
                  </a:extLst>
                </a:hlinkClick>
              </a:rPr>
              <a:t>American Psychological Association</a:t>
            </a:r>
            <a:r>
              <a:rPr lang="es-CR" sz="800" dirty="0"/>
              <a:t>) </a:t>
            </a:r>
          </a:p>
        </p:txBody>
      </p:sp>
    </p:spTree>
    <p:extLst>
      <p:ext uri="{BB962C8B-B14F-4D97-AF65-F5344CB8AC3E}">
        <p14:creationId xmlns:p14="http://schemas.microsoft.com/office/powerpoint/2010/main" val="22381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texto&#10;&#10;Descripción generada automáticamente">
            <a:extLst>
              <a:ext uri="{FF2B5EF4-FFF2-40B4-BE49-F238E27FC236}">
                <a16:creationId xmlns:a16="http://schemas.microsoft.com/office/drawing/2014/main" id="{85300CEF-D7EB-3440-B501-EF865BB55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153" y="3044407"/>
            <a:ext cx="4208068" cy="3026307"/>
          </a:xfrm>
          <a:prstGeom prst="rect">
            <a:avLst/>
          </a:prstGeom>
        </p:spPr>
      </p:pic>
      <p:sp>
        <p:nvSpPr>
          <p:cNvPr id="4" name="Título 1">
            <a:extLst>
              <a:ext uri="{FF2B5EF4-FFF2-40B4-BE49-F238E27FC236}">
                <a16:creationId xmlns:a16="http://schemas.microsoft.com/office/drawing/2014/main" id="{B75F95F9-9D22-3A4F-823B-FC7AC7E6D6E5}"/>
              </a:ext>
            </a:extLst>
          </p:cNvPr>
          <p:cNvSpPr>
            <a:spLocks noGrp="1"/>
          </p:cNvSpPr>
          <p:nvPr>
            <p:ph type="title" idx="4294967295"/>
          </p:nvPr>
        </p:nvSpPr>
        <p:spPr>
          <a:xfrm>
            <a:off x="0" y="143162"/>
            <a:ext cx="6951663" cy="363948"/>
          </a:xfrm>
          <a:prstGeom prst="rect">
            <a:avLst/>
          </a:prstGeom>
        </p:spPr>
        <p:txBody>
          <a:bodyPr>
            <a:noAutofit/>
          </a:bodyPr>
          <a:lstStyle/>
          <a:p>
            <a:r>
              <a:rPr lang="es-CR" sz="1800" dirty="0">
                <a:solidFill>
                  <a:schemeClr val="bg1"/>
                </a:solidFill>
              </a:rPr>
              <a:t>MAPA DE ASOCIACIÓN DE ATRIBUTOS</a:t>
            </a:r>
            <a:endParaRPr lang="es-CR" sz="2000" dirty="0">
              <a:solidFill>
                <a:schemeClr val="bg1"/>
              </a:solidFill>
            </a:endParaRPr>
          </a:p>
        </p:txBody>
      </p:sp>
      <p:sp>
        <p:nvSpPr>
          <p:cNvPr id="2" name="Rectángulo 1">
            <a:extLst>
              <a:ext uri="{FF2B5EF4-FFF2-40B4-BE49-F238E27FC236}">
                <a16:creationId xmlns:a16="http://schemas.microsoft.com/office/drawing/2014/main" id="{369FA1E6-4684-594E-BB0B-9769B1D440F8}"/>
              </a:ext>
            </a:extLst>
          </p:cNvPr>
          <p:cNvSpPr/>
          <p:nvPr/>
        </p:nvSpPr>
        <p:spPr>
          <a:xfrm>
            <a:off x="1869255" y="803537"/>
            <a:ext cx="8453490" cy="1384995"/>
          </a:xfrm>
          <a:prstGeom prst="rect">
            <a:avLst/>
          </a:prstGeom>
        </p:spPr>
        <p:txBody>
          <a:bodyPr wrap="square">
            <a:spAutoFit/>
          </a:bodyPr>
          <a:lstStyle/>
          <a:p>
            <a:pPr algn="just">
              <a:tabLst>
                <a:tab pos="882650" algn="l"/>
              </a:tabLst>
            </a:pPr>
            <a:r>
              <a:rPr lang="es-ES_tradnl" sz="1200" dirty="0"/>
              <a:t>Este tipo de análisis es un método descriptivo cuyo objetivo es resumir una gran cantidad de datos en un número reducido de dimensiones. En esta línea, su objetivo es similar al de los métodos factoriales que propone una agrupación de atributos por proximidad. (De la Fuente Fernández, S, 2011).</a:t>
            </a:r>
          </a:p>
          <a:p>
            <a:pPr algn="just">
              <a:tabLst>
                <a:tab pos="882650" algn="l"/>
              </a:tabLst>
            </a:pPr>
            <a:endParaRPr lang="es-ES_tradnl" sz="1200" dirty="0"/>
          </a:p>
          <a:p>
            <a:pPr algn="just">
              <a:tabLst>
                <a:tab pos="882650" algn="l"/>
              </a:tabLst>
            </a:pPr>
            <a:r>
              <a:rPr lang="es-ES_tradnl" sz="1200" dirty="0"/>
              <a:t>La versión simple de esta técnica se utiliza a menudo en la representación de datos que se pueden presentar en forma de tablas de contingencia de dos variables nominales u ordinales. Otras utilizaciones implican el tratamiento de tablas de proximidad o distancia entre elementos, y tablas de preferencias.</a:t>
            </a:r>
            <a:endParaRPr lang="es-CR" sz="1200" dirty="0"/>
          </a:p>
        </p:txBody>
      </p:sp>
      <p:sp>
        <p:nvSpPr>
          <p:cNvPr id="3" name="Rectángulo 2">
            <a:extLst>
              <a:ext uri="{FF2B5EF4-FFF2-40B4-BE49-F238E27FC236}">
                <a16:creationId xmlns:a16="http://schemas.microsoft.com/office/drawing/2014/main" id="{041A6AAC-4566-BD4B-AF9B-786858A38FC5}"/>
              </a:ext>
            </a:extLst>
          </p:cNvPr>
          <p:cNvSpPr/>
          <p:nvPr/>
        </p:nvSpPr>
        <p:spPr>
          <a:xfrm>
            <a:off x="1585127" y="6132632"/>
            <a:ext cx="6453110" cy="338554"/>
          </a:xfrm>
          <a:prstGeom prst="rect">
            <a:avLst/>
          </a:prstGeom>
        </p:spPr>
        <p:txBody>
          <a:bodyPr wrap="square">
            <a:spAutoFit/>
          </a:bodyPr>
          <a:lstStyle/>
          <a:p>
            <a:pPr marL="76200" marR="71755"/>
            <a:r>
              <a:rPr lang="es-ES_tradnl" sz="800" dirty="0"/>
              <a:t>De la Fuente Fernández, S. (2011). Análisis de correspondencias simples y múltiples. Fuenterebollo.com. Recuperado de: http//www.fuenterebollo.com/Económicas/ECONOMIA/REDUCIR-DIMENSION/CORRESPONDENCIAS/correspondencias.pdf. </a:t>
            </a:r>
            <a:endParaRPr lang="es-CR" sz="800" dirty="0"/>
          </a:p>
        </p:txBody>
      </p:sp>
      <p:cxnSp>
        <p:nvCxnSpPr>
          <p:cNvPr id="8" name="Conector recto de flecha 7">
            <a:extLst>
              <a:ext uri="{FF2B5EF4-FFF2-40B4-BE49-F238E27FC236}">
                <a16:creationId xmlns:a16="http://schemas.microsoft.com/office/drawing/2014/main" id="{A33D673F-C794-C845-8AC6-699F78AD3613}"/>
              </a:ext>
            </a:extLst>
          </p:cNvPr>
          <p:cNvCxnSpPr>
            <a:cxnSpLocks/>
          </p:cNvCxnSpPr>
          <p:nvPr/>
        </p:nvCxnSpPr>
        <p:spPr>
          <a:xfrm>
            <a:off x="6480427" y="4728790"/>
            <a:ext cx="54569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9796B395-7D10-EC48-823F-0AC45B440971}"/>
              </a:ext>
            </a:extLst>
          </p:cNvPr>
          <p:cNvSpPr/>
          <p:nvPr/>
        </p:nvSpPr>
        <p:spPr>
          <a:xfrm>
            <a:off x="7390362" y="4069304"/>
            <a:ext cx="2932383" cy="1200329"/>
          </a:xfrm>
          <a:prstGeom prst="rect">
            <a:avLst/>
          </a:prstGeom>
          <a:solidFill>
            <a:schemeClr val="tx1">
              <a:lumMod val="10000"/>
              <a:lumOff val="90000"/>
            </a:schemeClr>
          </a:solidFill>
        </p:spPr>
        <p:txBody>
          <a:bodyPr wrap="square">
            <a:spAutoFit/>
          </a:bodyPr>
          <a:lstStyle/>
          <a:p>
            <a:pPr algn="just"/>
            <a:r>
              <a:rPr lang="es-CR" sz="1200" dirty="0"/>
              <a:t>Los grupos están conformados por los puntos que guardan una cercanía entre ellos. Esta cercanía se caracteriza por ser pequeña entre los puntos de un mismo grupo y amplia entre puntos de otros segmentos.</a:t>
            </a:r>
          </a:p>
        </p:txBody>
      </p:sp>
      <p:sp>
        <p:nvSpPr>
          <p:cNvPr id="12" name="CuadroTexto 11">
            <a:extLst>
              <a:ext uri="{FF2B5EF4-FFF2-40B4-BE49-F238E27FC236}">
                <a16:creationId xmlns:a16="http://schemas.microsoft.com/office/drawing/2014/main" id="{A8B550E6-CD45-A142-84F7-0C3750C32DC4}"/>
              </a:ext>
            </a:extLst>
          </p:cNvPr>
          <p:cNvSpPr txBox="1"/>
          <p:nvPr/>
        </p:nvSpPr>
        <p:spPr>
          <a:xfrm>
            <a:off x="2359152" y="2568546"/>
            <a:ext cx="4186069" cy="276999"/>
          </a:xfrm>
          <a:prstGeom prst="rect">
            <a:avLst/>
          </a:prstGeom>
          <a:noFill/>
        </p:spPr>
        <p:txBody>
          <a:bodyPr wrap="square" rtlCol="0">
            <a:spAutoFit/>
          </a:bodyPr>
          <a:lstStyle/>
          <a:p>
            <a:pPr algn="ctr"/>
            <a:r>
              <a:rPr lang="es-CR" sz="1200" b="1" dirty="0">
                <a:solidFill>
                  <a:srgbClr val="1D2944"/>
                </a:solidFill>
                <a:latin typeface="Lato" panose="020F0502020204030203" pitchFamily="34" charset="0"/>
              </a:rPr>
              <a:t>Ejemplo de diagrama de asociación de entidades</a:t>
            </a:r>
          </a:p>
        </p:txBody>
      </p:sp>
      <p:sp>
        <p:nvSpPr>
          <p:cNvPr id="14" name="Elipse 13">
            <a:extLst>
              <a:ext uri="{FF2B5EF4-FFF2-40B4-BE49-F238E27FC236}">
                <a16:creationId xmlns:a16="http://schemas.microsoft.com/office/drawing/2014/main" id="{E7D0C3EE-4533-2B4D-BE55-0F2CC3F423EE}"/>
              </a:ext>
            </a:extLst>
          </p:cNvPr>
          <p:cNvSpPr/>
          <p:nvPr/>
        </p:nvSpPr>
        <p:spPr>
          <a:xfrm rot="170564">
            <a:off x="2617083" y="4026862"/>
            <a:ext cx="3781550" cy="1245107"/>
          </a:xfrm>
          <a:prstGeom prst="ellipse">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ángulo 4">
            <a:extLst>
              <a:ext uri="{FF2B5EF4-FFF2-40B4-BE49-F238E27FC236}">
                <a16:creationId xmlns:a16="http://schemas.microsoft.com/office/drawing/2014/main" id="{62811CA0-DC48-E84A-B882-D299D86B507B}"/>
              </a:ext>
            </a:extLst>
          </p:cNvPr>
          <p:cNvSpPr/>
          <p:nvPr/>
        </p:nvSpPr>
        <p:spPr>
          <a:xfrm>
            <a:off x="2359153" y="3026664"/>
            <a:ext cx="4186069" cy="3026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16423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6394083-66BB-452C-BE9C-08E1EA8587D3}"/>
              </a:ext>
            </a:extLst>
          </p:cNvPr>
          <p:cNvSpPr txBox="1">
            <a:spLocks/>
          </p:cNvSpPr>
          <p:nvPr/>
        </p:nvSpPr>
        <p:spPr>
          <a:xfrm>
            <a:off x="583756" y="1626538"/>
            <a:ext cx="5608038" cy="2161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6000" dirty="0">
                <a:solidFill>
                  <a:srgbClr val="29314A"/>
                </a:solidFill>
                <a:latin typeface="Calibri" panose="020F0502020204030204" pitchFamily="34" charset="0"/>
                <a:cs typeface="Calibri" panose="020F0502020204030204" pitchFamily="34" charset="0"/>
              </a:rPr>
              <a:t>SIMAN</a:t>
            </a:r>
          </a:p>
          <a:p>
            <a:pPr>
              <a:lnSpc>
                <a:spcPct val="100000"/>
              </a:lnSpc>
            </a:pPr>
            <a:endParaRPr lang="es-CR" sz="1800" dirty="0">
              <a:solidFill>
                <a:srgbClr val="29314A"/>
              </a:solidFill>
              <a:latin typeface="Calibri" panose="020F0502020204030204" pitchFamily="34" charset="0"/>
              <a:cs typeface="Calibri" panose="020F0502020204030204" pitchFamily="34" charset="0"/>
            </a:endParaRPr>
          </a:p>
          <a:p>
            <a:pPr>
              <a:lnSpc>
                <a:spcPct val="100000"/>
              </a:lnSpc>
            </a:pPr>
            <a:r>
              <a:rPr lang="es-CR" dirty="0">
                <a:solidFill>
                  <a:srgbClr val="29314A"/>
                </a:solidFill>
                <a:latin typeface="Calibri" panose="020F0502020204030204" pitchFamily="34" charset="0"/>
                <a:cs typeface="Calibri" panose="020F0502020204030204" pitchFamily="34" charset="0"/>
              </a:rPr>
              <a:t>Slaud de Marca Regional</a:t>
            </a:r>
          </a:p>
        </p:txBody>
      </p:sp>
      <p:sp>
        <p:nvSpPr>
          <p:cNvPr id="2" name="Rectángulo 1">
            <a:extLst>
              <a:ext uri="{FF2B5EF4-FFF2-40B4-BE49-F238E27FC236}">
                <a16:creationId xmlns:a16="http://schemas.microsoft.com/office/drawing/2014/main" id="{FD9B0C40-5708-BC4A-A47F-11DC25E2F3EE}"/>
              </a:ext>
            </a:extLst>
          </p:cNvPr>
          <p:cNvSpPr/>
          <p:nvPr/>
        </p:nvSpPr>
        <p:spPr>
          <a:xfrm>
            <a:off x="487040" y="4939074"/>
            <a:ext cx="4260806" cy="584775"/>
          </a:xfrm>
          <a:prstGeom prst="rect">
            <a:avLst/>
          </a:prstGeom>
        </p:spPr>
        <p:txBody>
          <a:bodyPr wrap="square">
            <a:spAutoFit/>
          </a:bodyPr>
          <a:lstStyle/>
          <a:p>
            <a:r>
              <a:rPr lang="es-CR" sz="3200" dirty="0">
                <a:solidFill>
                  <a:prstClr val="black"/>
                </a:solidFill>
              </a:rPr>
              <a:t>“Brand Health Monitor” </a:t>
            </a:r>
            <a:endParaRPr lang="es-CR" sz="3200" dirty="0"/>
          </a:p>
        </p:txBody>
      </p:sp>
      <p:pic>
        <p:nvPicPr>
          <p:cNvPr id="4" name="Imagen 3" descr="Imagen que contiene oscuro, computer, cuarto, computadora&#10;&#10;Descripción generada automáticamente">
            <a:extLst>
              <a:ext uri="{FF2B5EF4-FFF2-40B4-BE49-F238E27FC236}">
                <a16:creationId xmlns:a16="http://schemas.microsoft.com/office/drawing/2014/main" id="{B3B773B7-E588-554F-9E0A-2581FF298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 y="0"/>
            <a:ext cx="12195981" cy="6858000"/>
          </a:xfrm>
          <a:prstGeom prst="rect">
            <a:avLst/>
          </a:prstGeom>
        </p:spPr>
      </p:pic>
      <p:sp>
        <p:nvSpPr>
          <p:cNvPr id="5" name="CuadroTexto 4">
            <a:extLst>
              <a:ext uri="{FF2B5EF4-FFF2-40B4-BE49-F238E27FC236}">
                <a16:creationId xmlns:a16="http://schemas.microsoft.com/office/drawing/2014/main" id="{38055048-B30C-AB44-AD37-902B5653E2D9}"/>
              </a:ext>
            </a:extLst>
          </p:cNvPr>
          <p:cNvSpPr txBox="1"/>
          <p:nvPr/>
        </p:nvSpPr>
        <p:spPr>
          <a:xfrm>
            <a:off x="202223" y="123092"/>
            <a:ext cx="6260123" cy="400110"/>
          </a:xfrm>
          <a:prstGeom prst="rect">
            <a:avLst/>
          </a:prstGeom>
          <a:noFill/>
        </p:spPr>
        <p:txBody>
          <a:bodyPr wrap="square" rtlCol="0">
            <a:spAutoFit/>
          </a:bodyPr>
          <a:lstStyle/>
          <a:p>
            <a:r>
              <a:rPr lang="es-CR" sz="2000" dirty="0">
                <a:solidFill>
                  <a:schemeClr val="bg1"/>
                </a:solidFill>
              </a:rPr>
              <a:t>VISION GLOBAL</a:t>
            </a:r>
          </a:p>
        </p:txBody>
      </p:sp>
      <p:sp>
        <p:nvSpPr>
          <p:cNvPr id="6" name="CuadroTexto 5">
            <a:extLst>
              <a:ext uri="{FF2B5EF4-FFF2-40B4-BE49-F238E27FC236}">
                <a16:creationId xmlns:a16="http://schemas.microsoft.com/office/drawing/2014/main" id="{FBF99EEE-592D-4A4D-84E1-E6D8F43DCB57}"/>
              </a:ext>
            </a:extLst>
          </p:cNvPr>
          <p:cNvSpPr txBox="1"/>
          <p:nvPr/>
        </p:nvSpPr>
        <p:spPr>
          <a:xfrm>
            <a:off x="1335795" y="1626538"/>
            <a:ext cx="9711997" cy="3354765"/>
          </a:xfrm>
          <a:prstGeom prst="rect">
            <a:avLst/>
          </a:prstGeom>
          <a:noFill/>
        </p:spPr>
        <p:txBody>
          <a:bodyPr wrap="square" rtlCol="0">
            <a:spAutoFit/>
          </a:bodyPr>
          <a:lstStyle/>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El éxito o fracaso de una negocio / marca, está asociado a “la salud” que está presente ante al cliente, indicador que tiene tres grandes constructos: </a:t>
            </a:r>
            <a:r>
              <a:rPr lang="es-ES_tradnl" sz="1200" b="1" i="1" dirty="0">
                <a:solidFill>
                  <a:schemeClr val="bg1"/>
                </a:solidFill>
                <a:latin typeface="Calibri" panose="020F0502020204030204" pitchFamily="34" charset="0"/>
                <a:cs typeface="Calibri" panose="020F0502020204030204" pitchFamily="34" charset="0"/>
              </a:rPr>
              <a:t>Posicionamiento</a:t>
            </a:r>
            <a:r>
              <a:rPr lang="es-ES_tradnl" sz="1200" dirty="0">
                <a:solidFill>
                  <a:schemeClr val="bg1"/>
                </a:solidFill>
                <a:latin typeface="Calibri" panose="020F0502020204030204" pitchFamily="34" charset="0"/>
                <a:cs typeface="Calibri" panose="020F0502020204030204" pitchFamily="34" charset="0"/>
              </a:rPr>
              <a:t>, </a:t>
            </a:r>
            <a:r>
              <a:rPr lang="es-ES_tradnl" sz="1200" b="1" i="1" dirty="0">
                <a:solidFill>
                  <a:schemeClr val="bg1"/>
                </a:solidFill>
                <a:latin typeface="Calibri" panose="020F0502020204030204" pitchFamily="34" charset="0"/>
                <a:cs typeface="Calibri" panose="020F0502020204030204" pitchFamily="34" charset="0"/>
              </a:rPr>
              <a:t>Imagen Reputacional</a:t>
            </a:r>
            <a:r>
              <a:rPr lang="es-ES_tradnl" sz="1200" dirty="0">
                <a:solidFill>
                  <a:schemeClr val="bg1"/>
                </a:solidFill>
                <a:latin typeface="Calibri" panose="020F0502020204030204" pitchFamily="34" charset="0"/>
                <a:cs typeface="Calibri" panose="020F0502020204030204" pitchFamily="34" charset="0"/>
              </a:rPr>
              <a:t> e </a:t>
            </a:r>
            <a:r>
              <a:rPr lang="es-ES_tradnl" sz="1200" b="1" i="1" dirty="0">
                <a:solidFill>
                  <a:schemeClr val="bg1"/>
                </a:solidFill>
                <a:latin typeface="Calibri" panose="020F0502020204030204" pitchFamily="34" charset="0"/>
                <a:cs typeface="Calibri" panose="020F0502020204030204" pitchFamily="34" charset="0"/>
              </a:rPr>
              <a:t>Imagen Funcional</a:t>
            </a:r>
            <a:r>
              <a:rPr lang="es-ES_tradnl" sz="1200" dirty="0">
                <a:solidFill>
                  <a:schemeClr val="bg1"/>
                </a:solidFill>
                <a:latin typeface="Calibri" panose="020F0502020204030204" pitchFamily="34" charset="0"/>
                <a:cs typeface="Calibri" panose="020F0502020204030204" pitchFamily="34" charset="0"/>
              </a:rPr>
              <a:t>. Una buena posición en la retina de los consumidores, así como la imagen tanto de aspectos que se perciben como de aquellos que se obtienen con el servicio, aumenta significativamente el indicador y por ende una mayor recompra de los productos o servicios que se brindan –  al final lo que se busca en cualquier negocio -.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En este apartado, Almacenes SIMAN en El Salvador presenta el más alto indicador con 3.99/5.00. Esto gracias a una muy buena imagen reputacional y funcional. Sin embargo, aun se muestran grandes oportunidades de mejora, las cuales implementándose pueden impactar favorablemente la salud general.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De manera individual, cada constructo se comporta similar en los distintos países a excepción del posicionamiento. Este último se muestra “enfermo” en Nicaragua y Guatemala.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Costa Rica es un país que muestra grandes opciones de mejora, ya que aquellos que compran en esta tienda son los que en mayor proporción de los cuatro países le consideran su tienda preferida. Sin embargo, su proceso de conocimiento a decidir adquirir sus productos es uno de los más bajos. Además, es el único país que no asocia a SIMAN como la tienda con los mejores programas de lealtad, lo que en caso de ser así se podría mejorar con comunicación, buscando formas para que los consumidores vean atractivos ante la alta gama de opciones que existen en el mercado costarricense, no así en el de los demás países.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En El Salvador, consistente con ser el país con la mejor salud de marca, Almacenes SIMAN es considerado como la mejor tienda por departamento entre los informantes. Además, se percibe el almacén tiene los productos con mejor calidad, atención al cliente y promociones. </a:t>
            </a:r>
          </a:p>
        </p:txBody>
      </p:sp>
    </p:spTree>
    <p:extLst>
      <p:ext uri="{BB962C8B-B14F-4D97-AF65-F5344CB8AC3E}">
        <p14:creationId xmlns:p14="http://schemas.microsoft.com/office/powerpoint/2010/main" val="22563963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e - Gris - CID Gallup" id="{C05F84DA-895C-4BE0-A1E8-41C9D81F58B5}" vid="{C50C6703-C3A1-4CB6-BB45-6AEC2670423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fos">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292640528D2C64AAB5046A1D5CDE0C8" ma:contentTypeVersion="7" ma:contentTypeDescription="Crear nuevo documento." ma:contentTypeScope="" ma:versionID="6d266def16c16b1aabc880bf2ac2e591">
  <xsd:schema xmlns:xsd="http://www.w3.org/2001/XMLSchema" xmlns:xs="http://www.w3.org/2001/XMLSchema" xmlns:p="http://schemas.microsoft.com/office/2006/metadata/properties" xmlns:ns2="b6fc4075-9b9b-4772-9554-0e39cb65d9b2" targetNamespace="http://schemas.microsoft.com/office/2006/metadata/properties" ma:root="true" ma:fieldsID="3a43ebb2a990320fa7737dde1ae6a804" ns2:_="">
    <xsd:import namespace="b6fc4075-9b9b-4772-9554-0e39cb65d9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c4075-9b9b-4772-9554-0e39cb65d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8BBCE2-80FB-41B1-BD80-2E41321A1BB5}">
  <ds:schemaRefs>
    <ds:schemaRef ds:uri="http://schemas.microsoft.com/sharepoint/v3/contenttype/forms"/>
  </ds:schemaRefs>
</ds:datastoreItem>
</file>

<file path=customXml/itemProps2.xml><?xml version="1.0" encoding="utf-8"?>
<ds:datastoreItem xmlns:ds="http://schemas.openxmlformats.org/officeDocument/2006/customXml" ds:itemID="{14073659-38AE-49FA-BC30-CFDEECD05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fc4075-9b9b-4772-9554-0e39cb65d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F4E242-30B4-4C94-8E96-EC73C062B2A5}">
  <ds:schemaRefs>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b6fc4075-9b9b-4772-9554-0e39cb65d9b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Informe - Gris - CID Gallup</Template>
  <TotalTime>5303</TotalTime>
  <Words>5286</Words>
  <Application>Microsoft Office PowerPoint</Application>
  <PresentationFormat>Panorámica</PresentationFormat>
  <Paragraphs>645</Paragraphs>
  <Slides>57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57</vt:i4>
      </vt:variant>
    </vt:vector>
  </HeadingPairs>
  <TitlesOfParts>
    <vt:vector size="65" baseType="lpstr">
      <vt:lpstr>Arial</vt:lpstr>
      <vt:lpstr>Calibri</vt:lpstr>
      <vt:lpstr>Calibri Light</vt:lpstr>
      <vt:lpstr>Candara</vt:lpstr>
      <vt:lpstr>Lato</vt:lpstr>
      <vt:lpstr>Lato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EFECTO HALO</vt:lpstr>
      <vt:lpstr>MAPA DE ASOCIACIÓN DE ATRIBUTOS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Haug - CID Gallup</dc:creator>
  <cp:lastModifiedBy>Mefi Rojas - CID Gallup</cp:lastModifiedBy>
  <cp:revision>118</cp:revision>
  <cp:lastPrinted>2020-07-07T15:21:27Z</cp:lastPrinted>
  <dcterms:created xsi:type="dcterms:W3CDTF">2020-02-15T18:02:47Z</dcterms:created>
  <dcterms:modified xsi:type="dcterms:W3CDTF">2020-07-21T21:16:48Z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0x0101000292640528D2C64AAB5046A1D5CDE0C8</vt:lpwstr>
  </property>
</Properties>
</file>